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256032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C84A00"/>
                </a:solidFill>
                <a:latin typeface="Calibri"/>
              </a:rPr>
              <a:t>AI TOKEN BUSINESS  ·  STRATEGY 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95360" y="256032"/>
            <a:ext cx="32461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>
                <a:solidFill>
                  <a:srgbClr val="4E535E"/>
                </a:solidFill>
                <a:latin typeface="Calibri"/>
              </a:rPr>
              <a:t>FOR C-LEVEL  ·  v1.0  ·  SEP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365760" y="566928"/>
            <a:ext cx="11457432" cy="0"/>
          </a:xfrm>
          <a:prstGeom prst="line">
            <a:avLst/>
          </a:prstGeom>
          <a:ln w="9525">
            <a:solidFill>
              <a:srgbClr val="D9CF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" y="640080"/>
            <a:ext cx="114300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FF7900"/>
                </a:solidFill>
                <a:latin typeface="Calibri"/>
              </a:rPr>
              <a:t>WHERE TO PLAY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859536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81A1F"/>
                </a:solidFill>
                <a:latin typeface="Calibri"/>
              </a:rPr>
              <a:t>Telcos in AI Tokens: Win B2B First, B2C Later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1417320"/>
            <a:ext cx="11430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1">
                <a:solidFill>
                  <a:srgbClr val="4E535E"/>
                </a:solidFill>
                <a:latin typeface="Calibri"/>
              </a:rPr>
              <a:t>Enterprise moats dominate; consumer AI is a brand-and-scale game telcos cannot win.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65760" y="1783080"/>
            <a:ext cx="3758184" cy="4023360"/>
          </a:xfrm>
          <a:prstGeom prst="roundRect">
            <a:avLst/>
          </a:prstGeom>
          <a:solidFill>
            <a:srgbClr val="FAF6F0"/>
          </a:solidFill>
          <a:ln w="9525">
            <a:solidFill>
              <a:srgbClr val="D9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65760" y="1783080"/>
            <a:ext cx="3758184" cy="502920"/>
          </a:xfrm>
          <a:prstGeom prst="rect">
            <a:avLst/>
          </a:prstGeom>
          <a:solidFill>
            <a:srgbClr val="2B2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837943"/>
            <a:ext cx="3392424" cy="384048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1100" b="1">
                <a:solidFill>
                  <a:srgbClr val="FFFFFF"/>
                </a:solidFill>
                <a:latin typeface="Calibri"/>
              </a:rPr>
              <a:t>01   ·   DEMAND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377440"/>
            <a:ext cx="3392424" cy="12344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400" b="1">
                <a:solidFill>
                  <a:srgbClr val="181A1F"/>
                </a:solidFill>
                <a:latin typeface="Calibri"/>
              </a:rPr>
              <a:t>Enterprise AI demand is concentrated — and routed through trusted channels.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657600"/>
            <a:ext cx="3392424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1050">
                <a:solidFill>
                  <a:srgbClr val="4E535E"/>
                </a:solidFill>
                <a:latin typeface="Calibri"/>
              </a:rPr>
              <a:t>Most Fortune 2000 firms will not buy AI via self-serve APIs — they route through SI, cloud partners, and carriers telcos already sit inside.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" y="4663440"/>
            <a:ext cx="3429000" cy="1097280"/>
          </a:xfrm>
          <a:prstGeom prst="roundRect">
            <a:avLst/>
          </a:prstGeom>
          <a:solidFill>
            <a:srgbClr val="FDF3EA"/>
          </a:solidFill>
          <a:ln w="6350">
            <a:solidFill>
              <a:srgbClr val="C84A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" y="4718303"/>
            <a:ext cx="3154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C84A00"/>
                </a:solidFill>
                <a:latin typeface="Calibri"/>
              </a:rPr>
              <a:t>EVIDENCE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" y="4864607"/>
            <a:ext cx="3154680" cy="65836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2000"/>
              </a:lnSpc>
            </a:pPr>
            <a:r>
              <a:rPr sz="950" b="1">
                <a:solidFill>
                  <a:srgbClr val="C84A00"/>
                </a:solidFill>
                <a:latin typeface="Calibri"/>
              </a:rPr>
              <a:t>Enterprise GenAI spend: $20B (2024) → $150B+ (2027); ~70% of large-enterprise AI flows via SI / partners, not direct APIs.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" y="5541264"/>
            <a:ext cx="3154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8A9099"/>
                </a:solidFill>
                <a:latin typeface="Calibri"/>
              </a:rPr>
              <a:t>Source: Gartner, 2024  ·  IDC, 2024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6824" y="1783080"/>
            <a:ext cx="3758184" cy="4023360"/>
          </a:xfrm>
          <a:prstGeom prst="roundRect">
            <a:avLst/>
          </a:prstGeom>
          <a:solidFill>
            <a:srgbClr val="FAF6F0"/>
          </a:solidFill>
          <a:ln w="9525">
            <a:solidFill>
              <a:srgbClr val="D9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06824" y="1783080"/>
            <a:ext cx="3758184" cy="502920"/>
          </a:xfrm>
          <a:prstGeom prst="rect">
            <a:avLst/>
          </a:prstGeom>
          <a:solidFill>
            <a:srgbClr val="2B2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489704" y="1837943"/>
            <a:ext cx="3392424" cy="384048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1100" b="1">
                <a:solidFill>
                  <a:srgbClr val="FFFFFF"/>
                </a:solidFill>
                <a:latin typeface="Calibri"/>
              </a:rPr>
              <a:t>02   ·   MOATS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9704" y="2377440"/>
            <a:ext cx="3392424" cy="12344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400" b="1">
                <a:solidFill>
                  <a:srgbClr val="181A1F"/>
                </a:solidFill>
                <a:latin typeface="Calibri"/>
              </a:rPr>
              <a:t>Telco enterprise moats are structural — connectivity, cloud, compliance.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9704" y="3657600"/>
            <a:ext cx="3392424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1050">
                <a:solidFill>
                  <a:srgbClr val="4E535E"/>
                </a:solidFill>
                <a:latin typeface="Calibri"/>
              </a:rPr>
              <a:t>Hyperscalers cannot replicate telcos' on-shore data residency, regulated-industry relationships, or bundled 5G + cloud + IoT — a structural B2B advantage.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71416" y="4663440"/>
            <a:ext cx="3429000" cy="1097280"/>
          </a:xfrm>
          <a:prstGeom prst="roundRect">
            <a:avLst/>
          </a:prstGeom>
          <a:solidFill>
            <a:srgbClr val="FDF3EA"/>
          </a:solidFill>
          <a:ln w="6350">
            <a:solidFill>
              <a:srgbClr val="C84A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08576" y="4718303"/>
            <a:ext cx="3154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C84A00"/>
                </a:solidFill>
                <a:latin typeface="Calibri"/>
              </a:rPr>
              <a:t>EVIDENCE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08576" y="4864607"/>
            <a:ext cx="3154680" cy="65836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2000"/>
              </a:lnSpc>
            </a:pPr>
            <a:r>
              <a:rPr sz="950" b="1">
                <a:solidFill>
                  <a:srgbClr val="C84A00"/>
                </a:solidFill>
                <a:latin typeface="Calibri"/>
              </a:rPr>
              <a:t>&gt;3M enterprise cloud + IDC customers at China Telecom &amp; Mobile; data residency drives &gt;60% of regulated AI RFPs.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08576" y="5541264"/>
            <a:ext cx="3154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8A9099"/>
                </a:solidFill>
                <a:latin typeface="Calibri"/>
              </a:rPr>
              <a:t>Source: China Telecom FY24  ·  McKinsey, 2024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47888" y="1783080"/>
            <a:ext cx="3758184" cy="4023360"/>
          </a:xfrm>
          <a:prstGeom prst="roundRect">
            <a:avLst/>
          </a:prstGeom>
          <a:solidFill>
            <a:srgbClr val="FAF6F0"/>
          </a:solidFill>
          <a:ln w="9525">
            <a:solidFill>
              <a:srgbClr val="D9CF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247888" y="1783080"/>
            <a:ext cx="3758184" cy="502920"/>
          </a:xfrm>
          <a:prstGeom prst="rect">
            <a:avLst/>
          </a:prstGeom>
          <a:solidFill>
            <a:srgbClr val="2B2D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30768" y="1837943"/>
            <a:ext cx="3392424" cy="384048"/>
          </a:xfrm>
          <a:prstGeom prst="rect">
            <a:avLst/>
          </a:prstGeom>
          <a:noFill/>
        </p:spPr>
        <p:txBody>
          <a:bodyPr wrap="none" tIns="0" bIns="0">
            <a:spAutoFit/>
          </a:bodyPr>
          <a:lstStyle/>
          <a:p>
            <a:r>
              <a:rPr sz="1100" b="1">
                <a:solidFill>
                  <a:srgbClr val="FFFFFF"/>
                </a:solidFill>
                <a:latin typeface="Calibri"/>
              </a:rPr>
              <a:t>03   ·   B2C ECONOMICS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0768" y="2377440"/>
            <a:ext cx="3392424" cy="12344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400" b="1">
                <a:solidFill>
                  <a:srgbClr val="181A1F"/>
                </a:solidFill>
                <a:latin typeface="Calibri"/>
              </a:rPr>
              <a:t>Consumer AI is winner-take-most — global brands own mindshare.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30768" y="3657600"/>
            <a:ext cx="3392424" cy="10058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1050">
                <a:solidFill>
                  <a:srgbClr val="4E535E"/>
                </a:solidFill>
                <a:latin typeface="Calibri"/>
              </a:rPr>
              <a:t>OpenAI, Google, Anthropic, and ByteDance already command consumer mindshare; telcos face high CAC, thin token margins, and weak consumer trust in their AI brand.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412480" y="4663440"/>
            <a:ext cx="3429000" cy="1097280"/>
          </a:xfrm>
          <a:prstGeom prst="roundRect">
            <a:avLst/>
          </a:prstGeom>
          <a:solidFill>
            <a:srgbClr val="FDF3EA"/>
          </a:solidFill>
          <a:ln w="6350">
            <a:solidFill>
              <a:srgbClr val="C84A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49640" y="4718303"/>
            <a:ext cx="31546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1" i="0">
                <a:solidFill>
                  <a:srgbClr val="C84A00"/>
                </a:solidFill>
                <a:latin typeface="Calibri"/>
              </a:rPr>
              <a:t>EVIDENCE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49640" y="4864607"/>
            <a:ext cx="3154680" cy="658368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lnSpc>
                <a:spcPct val="112000"/>
              </a:lnSpc>
            </a:pPr>
            <a:r>
              <a:rPr sz="950" b="1">
                <a:solidFill>
                  <a:srgbClr val="C84A00"/>
                </a:solidFill>
                <a:latin typeface="Calibri"/>
              </a:rPr>
              <a:t>ChatGPT: 200M weekly users, &gt;1M paid subs (2024); top 4 brands captured &gt;85% mindshare; consumer AI CAC up ~30% YoY.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9640" y="5541264"/>
            <a:ext cx="3154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8A9099"/>
                </a:solidFill>
                <a:latin typeface="Calibri"/>
              </a:rPr>
              <a:t>Source: OpenAI, 2024  ·  Bain &amp; Company, 2024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65760" y="5897880"/>
            <a:ext cx="11475720" cy="822960"/>
          </a:xfrm>
          <a:prstGeom prst="roundRect">
            <a:avLst/>
          </a:prstGeom>
          <a:solidFill>
            <a:srgbClr val="C84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65760" y="5897880"/>
            <a:ext cx="91440" cy="822960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0080" y="5989320"/>
            <a:ext cx="228600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FFE6CC"/>
                </a:solidFill>
                <a:latin typeface="Calibri"/>
              </a:rPr>
              <a:t>KEY TAKEAWAY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6172200"/>
            <a:ext cx="11018520" cy="4937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 i="0">
                <a:solidFill>
                  <a:srgbClr val="FFFFFF"/>
                </a:solidFill>
                <a:latin typeface="Calibri"/>
              </a:rPr>
              <a:t>Lead with B2B; telcos' enterprise moats — connectivity, sovereign cloud, and compliance — beat hyperscalers in regulated industries, and B2C is a brand game we cannot win.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