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92608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92608"/>
            <a:ext cx="12191695" cy="36576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384048"/>
            <a:ext cx="8686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400" b="1">
                <a:solidFill>
                  <a:srgbClr val="003D7A"/>
                </a:solidFill>
                <a:latin typeface="Calibri"/>
              </a:rPr>
              <a:t>China Mobile  ×  WorkBuddy  Co-branded Edition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86868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00" b="0">
                <a:solidFill>
                  <a:srgbClr val="555B66"/>
                </a:solidFill>
                <a:latin typeface="Calibri"/>
              </a:rPr>
              <a:t>Token Distribution, Partnership Model &amp; Bundled Packages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58400" y="502920"/>
            <a:ext cx="1691640" cy="502920"/>
          </a:xfrm>
          <a:prstGeom prst="rect">
            <a:avLst/>
          </a:prstGeom>
          <a:solidFill>
            <a:srgbClr val="EC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0" y="502920"/>
            <a:ext cx="1691640" cy="5029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003D7A"/>
                </a:solidFill>
                <a:latin typeface="Calibri"/>
              </a:rPr>
              <a:t>AI Distribution</a:t>
            </a:r>
          </a:p>
          <a:p>
            <a:pPr algn="ctr"/>
            <a:r>
              <a:rPr sz="900" b="1">
                <a:solidFill>
                  <a:srgbClr val="003D7A"/>
                </a:solidFill>
                <a:latin typeface="Calibri"/>
              </a:rPr>
              <a:t>Strategy ·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243584"/>
            <a:ext cx="11277295" cy="16459"/>
          </a:xfrm>
          <a:prstGeom prst="rect">
            <a:avLst/>
          </a:prstGeom>
          <a:solidFill>
            <a:srgbClr val="D0D9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371600"/>
            <a:ext cx="3657600" cy="48463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1371600"/>
            <a:ext cx="3657600" cy="45720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1463040"/>
            <a:ext cx="3383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00" b="1">
                <a:solidFill>
                  <a:srgbClr val="003D7A"/>
                </a:solidFill>
                <a:latin typeface="Calibri"/>
              </a:rPr>
              <a:t>1  ·  High-Value Token Traffic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1755648"/>
            <a:ext cx="338328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0">
                <a:solidFill>
                  <a:srgbClr val="555B66"/>
                </a:solidFill>
                <a:latin typeface="Calibri"/>
              </a:rPr>
              <a:t>Agent is the new default entry point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2057400"/>
            <a:ext cx="3383280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112264"/>
            <a:ext cx="320040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1">
                <a:solidFill>
                  <a:srgbClr val="555B66"/>
                </a:solidFill>
                <a:latin typeface="Calibri"/>
              </a:rPr>
              <a:t>Agent  vs  Human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2331720"/>
            <a:ext cx="320040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800" b="1">
                <a:solidFill>
                  <a:srgbClr val="E74C3C"/>
                </a:solidFill>
                <a:latin typeface="Calibri"/>
              </a:rPr>
              <a:t>5×</a:t>
            </a:r>
            <a:r>
              <a:rPr sz="1200" b="1">
                <a:solidFill>
                  <a:srgbClr val="1A1A1A"/>
                </a:solidFill>
                <a:latin typeface="Calibri"/>
              </a:rPr>
              <a:t>   tokens consumed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825496"/>
            <a:ext cx="32004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0">
                <a:solidFill>
                  <a:srgbClr val="555B66"/>
                </a:solidFill>
                <a:latin typeface="Calibri"/>
              </a:rPr>
              <a:t>OpenRouter · Agent share ≈ 81.2% of total token volume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3154680"/>
            <a:ext cx="3383280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209544"/>
            <a:ext cx="320040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1">
                <a:solidFill>
                  <a:srgbClr val="003D7A"/>
                </a:solidFill>
                <a:latin typeface="Calibri"/>
              </a:rPr>
              <a:t>WorkBuddy — Stickiness on a 100M+ Base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520440"/>
            <a:ext cx="64008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555B66"/>
                </a:solidFill>
                <a:latin typeface="Calibri"/>
              </a:rPr>
              <a:t>MAU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5880" y="3502152"/>
            <a:ext cx="237744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600" b="1">
                <a:solidFill>
                  <a:srgbClr val="003D7A"/>
                </a:solidFill>
                <a:latin typeface="Calibri"/>
              </a:rPr>
              <a:t>20</a:t>
            </a:r>
            <a:r>
              <a:rPr sz="1000" b="1">
                <a:solidFill>
                  <a:srgbClr val="003D7A"/>
                </a:solidFill>
                <a:latin typeface="Calibri"/>
              </a:rPr>
              <a:t>M+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3758184"/>
            <a:ext cx="3200400" cy="128016"/>
          </a:xfrm>
          <a:prstGeom prst="rect">
            <a:avLst/>
          </a:prstGeom>
          <a:solidFill>
            <a:srgbClr val="EC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5800" y="3758184"/>
            <a:ext cx="3200400" cy="128016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4088" y="3758184"/>
            <a:ext cx="3200400" cy="1280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700" b="0">
                <a:solidFill>
                  <a:srgbClr val="FFFFFF"/>
                </a:solidFill>
                <a:latin typeface="Calibri"/>
              </a:rPr>
              <a:t>  monthly active users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3904488"/>
            <a:ext cx="64008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900" b="1">
                <a:solidFill>
                  <a:srgbClr val="555B66"/>
                </a:solidFill>
                <a:latin typeface="Calibri"/>
              </a:rPr>
              <a:t>DAU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25880" y="3886200"/>
            <a:ext cx="237744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600" b="1">
                <a:solidFill>
                  <a:srgbClr val="007BFF"/>
                </a:solidFill>
                <a:latin typeface="Calibri"/>
              </a:rPr>
              <a:t>13</a:t>
            </a:r>
            <a:r>
              <a:rPr sz="1000" b="1">
                <a:solidFill>
                  <a:srgbClr val="007BFF"/>
                </a:solidFill>
                <a:latin typeface="Calibri"/>
              </a:rPr>
              <a:t>M+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4142232"/>
            <a:ext cx="3200400" cy="128016"/>
          </a:xfrm>
          <a:prstGeom prst="rect">
            <a:avLst/>
          </a:prstGeom>
          <a:solidFill>
            <a:srgbClr val="EC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4142232"/>
            <a:ext cx="2080260" cy="128016"/>
          </a:xfrm>
          <a:prstGeom prst="rect">
            <a:avLst/>
          </a:prstGeom>
          <a:solidFill>
            <a:srgbClr val="00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4088" y="4142232"/>
            <a:ext cx="2011680" cy="1280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700" b="0">
                <a:solidFill>
                  <a:srgbClr val="FFFFFF"/>
                </a:solidFill>
                <a:latin typeface="Calibri"/>
              </a:rPr>
              <a:t>  65% DAU/MAU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4288536"/>
            <a:ext cx="320040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0">
                <a:solidFill>
                  <a:srgbClr val="555B66"/>
                </a:solidFill>
                <a:latin typeface="Calibri"/>
              </a:rPr>
              <a:t>Industry avg ≈ </a:t>
            </a:r>
            <a:r>
              <a:rPr sz="900" b="1">
                <a:solidFill>
                  <a:srgbClr val="555B66"/>
                </a:solidFill>
                <a:latin typeface="Calibri"/>
              </a:rPr>
              <a:t>20%</a:t>
            </a:r>
            <a:r>
              <a:rPr sz="800" b="0">
                <a:solidFill>
                  <a:srgbClr val="555B66"/>
                </a:solidFill>
                <a:latin typeface="Calibri"/>
              </a:rPr>
              <a:t>   →   WorkBuddy </a:t>
            </a:r>
            <a:r>
              <a:rPr sz="900" b="1">
                <a:solidFill>
                  <a:srgbClr val="27AE60"/>
                </a:solidFill>
                <a:latin typeface="Calibri"/>
              </a:rPr>
              <a:t>3–4× stickier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4360" y="4663440"/>
            <a:ext cx="3383280" cy="868680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718303"/>
            <a:ext cx="320040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1">
                <a:solidFill>
                  <a:srgbClr val="F5A623"/>
                </a:solidFill>
                <a:latin typeface="Calibri"/>
              </a:rPr>
              <a:t>KEY INSIGHT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919472"/>
            <a:ext cx="3200400" cy="56692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0">
                <a:solidFill>
                  <a:srgbClr val="FFFFFF"/>
                </a:solidFill>
                <a:latin typeface="Calibri"/>
              </a:rPr>
              <a:t>Not a chatbox — a scenario engine. Every “think → tool → result” cycle burns tokens. 13M daily users × high-frequency, deliverable tasks = industry’s largest scenario token pool.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61104" y="1371600"/>
            <a:ext cx="3657600" cy="48463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261104" y="1371600"/>
            <a:ext cx="3657600" cy="45720"/>
          </a:xfrm>
          <a:prstGeom prst="rect">
            <a:avLst/>
          </a:prstGeom>
          <a:solidFill>
            <a:srgbClr val="00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398264" y="1463040"/>
            <a:ext cx="3383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00" b="1">
                <a:solidFill>
                  <a:srgbClr val="007BFF"/>
                </a:solidFill>
                <a:latin typeface="Calibri"/>
              </a:rPr>
              <a:t>2  ·  Partnership Model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98264" y="1755648"/>
            <a:ext cx="338328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0">
                <a:solidFill>
                  <a:srgbClr val="555B66"/>
                </a:solidFill>
                <a:latin typeface="Calibri"/>
              </a:rPr>
              <a:t>Who owns what in the co-brand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98264" y="2084832"/>
            <a:ext cx="162306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398264" y="2084832"/>
            <a:ext cx="1623060" cy="274320"/>
          </a:xfrm>
          <a:prstGeom prst="rect">
            <a:avLst/>
          </a:prstGeom>
          <a:solidFill>
            <a:srgbClr val="007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398264" y="2084832"/>
            <a:ext cx="162306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WorkBuddy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89704" y="2414016"/>
            <a:ext cx="144018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•  Use-case design</a:t>
            </a:r>
          </a:p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•  Points settlement</a:t>
            </a:r>
          </a:p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•  Scenario orchestration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158483" y="2084832"/>
            <a:ext cx="1623060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158483" y="2084832"/>
            <a:ext cx="1623060" cy="274320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58483" y="2084832"/>
            <a:ext cx="162306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China Mobile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49924" y="2414016"/>
            <a:ext cx="144018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•  Compute supply</a:t>
            </a:r>
          </a:p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•  Model distribution</a:t>
            </a:r>
          </a:p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•  Compliance backbone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75604" y="2587752"/>
            <a:ext cx="22860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1400" b="1">
                <a:solidFill>
                  <a:srgbClr val="F5A623"/>
                </a:solidFill>
                <a:latin typeface="Calibri"/>
              </a:rPr>
              <a:t>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398264" y="3410712"/>
            <a:ext cx="3383280" cy="640080"/>
          </a:xfrm>
          <a:prstGeom prst="rect">
            <a:avLst/>
          </a:prstGeom>
          <a:solidFill>
            <a:srgbClr val="ECF2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489704" y="3447288"/>
            <a:ext cx="3200400" cy="1828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1">
                <a:solidFill>
                  <a:srgbClr val="E74C3C"/>
                </a:solidFill>
                <a:latin typeface="Calibri"/>
              </a:rPr>
              <a:t>STRATEGIC SHIFT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89704" y="3611880"/>
            <a:ext cx="320040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0">
                <a:solidFill>
                  <a:srgbClr val="1A1A1A"/>
                </a:solidFill>
                <a:latin typeface="Calibri"/>
              </a:rPr>
              <a:t>First operator to inject a model marketplace into a 100M-user product. Distribution chain &gt; raw model ranking.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98264" y="4160520"/>
            <a:ext cx="3383280" cy="23774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1">
                <a:solidFill>
                  <a:srgbClr val="003D7A"/>
                </a:solidFill>
                <a:latin typeface="Calibri"/>
              </a:rPr>
              <a:t>Pick partners by platform, not by model — ask: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398264" y="4453128"/>
            <a:ext cx="320040" cy="237744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398264" y="4453128"/>
            <a:ext cx="32004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Q1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91456" y="4453128"/>
            <a:ext cx="301752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How many model distributors are integrated?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98264" y="4745736"/>
            <a:ext cx="320040" cy="237744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398264" y="4745736"/>
            <a:ext cx="32004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Q2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91456" y="4745736"/>
            <a:ext cx="301752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Can it be privatized for your workloads?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98264" y="5038344"/>
            <a:ext cx="320040" cy="237744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398264" y="5038344"/>
            <a:ext cx="32004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Q3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791456" y="5038344"/>
            <a:ext cx="3017520" cy="2377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Calibri"/>
              </a:rPr>
              <a:t>Who holds data sovereignty?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398264" y="5376672"/>
            <a:ext cx="3383280" cy="502920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489704" y="5413248"/>
            <a:ext cx="3200400" cy="1828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Calibri"/>
              </a:rPr>
              <a:t>BOTTOM LINE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489704" y="5577840"/>
            <a:ext cx="3200400" cy="2743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1">
                <a:solidFill>
                  <a:srgbClr val="1A1A1A"/>
                </a:solidFill>
                <a:latin typeface="Calibri"/>
              </a:rPr>
              <a:t>DeepSeek won’t be replaced — the war is how it ranks in WorkBuddy.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74152" y="1371600"/>
            <a:ext cx="3657600" cy="484632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074152" y="1371600"/>
            <a:ext cx="3657600" cy="45720"/>
          </a:xfrm>
          <a:prstGeom prst="rect">
            <a:avLst/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211312" y="1463040"/>
            <a:ext cx="3383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200" b="1">
                <a:solidFill>
                  <a:srgbClr val="27AE60"/>
                </a:solidFill>
                <a:latin typeface="Calibri"/>
              </a:rPr>
              <a:t>3  ·  Bundled Packages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11312" y="1755648"/>
            <a:ext cx="338328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900" b="0">
                <a:solidFill>
                  <a:srgbClr val="555B66"/>
                </a:solidFill>
                <a:latin typeface="Calibri"/>
              </a:rPr>
              <a:t>Enterprise pool + Consumer add-on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11312" y="2029967"/>
            <a:ext cx="338328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00" b="1">
                <a:solidFill>
                  <a:srgbClr val="003D7A"/>
                </a:solidFill>
                <a:latin typeface="Calibri"/>
              </a:rPr>
              <a:t>For Gov’t &amp; Enterprise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211312" y="2304287"/>
            <a:ext cx="338328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211312" y="2304287"/>
            <a:ext cx="54864" cy="420624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321040" y="2322575"/>
            <a:ext cx="91440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00" b="1">
                <a:solidFill>
                  <a:srgbClr val="003D7A"/>
                </a:solidFill>
                <a:latin typeface="Calibri"/>
              </a:rPr>
              <a:t>Account mapping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235440" y="2322575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1 phone = 1 API key</a:t>
            </a:r>
          </a:p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20% staff → high-priority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211312" y="2761487"/>
            <a:ext cx="338328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211312" y="2761487"/>
            <a:ext cx="54864" cy="420624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321040" y="2779775"/>
            <a:ext cx="91440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00" b="1">
                <a:solidFill>
                  <a:srgbClr val="003D7A"/>
                </a:solidFill>
                <a:latin typeface="Calibri"/>
              </a:rPr>
              <a:t>Model mix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235440" y="2779775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19 models in short-term pool</a:t>
            </a:r>
          </a:p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(self-hosted + partners)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211312" y="3218687"/>
            <a:ext cx="338328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211312" y="3218687"/>
            <a:ext cx="54864" cy="420624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321040" y="3236975"/>
            <a:ext cx="91440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00" b="1">
                <a:solidFill>
                  <a:srgbClr val="003D7A"/>
                </a:solidFill>
                <a:latin typeface="Calibri"/>
              </a:rPr>
              <a:t>Capacity baseline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235440" y="3236975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100M tokens / user / month</a:t>
            </a:r>
          </a:p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(ref. leading agent tools)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211312" y="3675887"/>
            <a:ext cx="3383280" cy="420624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211312" y="3675887"/>
            <a:ext cx="54864" cy="420624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321040" y="3694175"/>
            <a:ext cx="91440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800" b="1">
                <a:solidFill>
                  <a:srgbClr val="003D7A"/>
                </a:solidFill>
                <a:latin typeface="Calibri"/>
              </a:rPr>
              <a:t>Burst &amp; ceiling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235440" y="3694175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Top-up packs on demand</a:t>
            </a:r>
          </a:p>
          <a:p>
            <a:pPr algn="l"/>
            <a:r>
              <a:rPr sz="750" b="0">
                <a:solidFill>
                  <a:srgbClr val="1A1A1A"/>
                </a:solidFill>
                <a:latin typeface="Calibri"/>
              </a:rPr>
              <a:t>Rate &amp; quota caps per user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211312" y="4224527"/>
            <a:ext cx="3383280" cy="21945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000" b="1">
                <a:solidFill>
                  <a:srgbClr val="27AE60"/>
                </a:solidFill>
                <a:latin typeface="Calibri"/>
              </a:rPr>
              <a:t>For Individuals  ·  139 + AI bundle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211312" y="4498847"/>
            <a:ext cx="1097280" cy="256032"/>
          </a:xfrm>
          <a:prstGeom prst="rect">
            <a:avLst/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8211312" y="4498847"/>
            <a:ext cx="1097280" cy="25603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Tier</a:t>
            </a:r>
          </a:p>
        </p:txBody>
      </p:sp>
      <p:sp>
        <p:nvSpPr>
          <p:cNvPr id="86" name="Rectangle 85"/>
          <p:cNvSpPr/>
          <p:nvPr/>
        </p:nvSpPr>
        <p:spPr>
          <a:xfrm>
            <a:off x="9308592" y="4498847"/>
            <a:ext cx="868680" cy="256032"/>
          </a:xfrm>
          <a:prstGeom prst="rect">
            <a:avLst/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9308592" y="4498847"/>
            <a:ext cx="868680" cy="25603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Price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0177272" y="4498847"/>
            <a:ext cx="1371600" cy="256032"/>
          </a:xfrm>
          <a:prstGeom prst="rect">
            <a:avLst/>
          </a:prstGeom>
          <a:solidFill>
            <a:srgbClr val="27AE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0177272" y="4498847"/>
            <a:ext cx="1371600" cy="25603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Tokens / mo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211312" y="4754879"/>
            <a:ext cx="10972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8211312" y="4754879"/>
            <a:ext cx="109728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Calibri"/>
              </a:rPr>
              <a:t>Basic</a:t>
            </a:r>
          </a:p>
        </p:txBody>
      </p:sp>
      <p:sp>
        <p:nvSpPr>
          <p:cNvPr id="92" name="Rectangle 91"/>
          <p:cNvSpPr/>
          <p:nvPr/>
        </p:nvSpPr>
        <p:spPr>
          <a:xfrm>
            <a:off x="9308592" y="4754879"/>
            <a:ext cx="8686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9308592" y="4754879"/>
            <a:ext cx="86868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E74C3C"/>
                </a:solidFill>
                <a:latin typeface="Calibri"/>
              </a:rPr>
              <a:t>¥169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0177272" y="4754879"/>
            <a:ext cx="137160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0177272" y="4754879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Calibri"/>
              </a:rPr>
              <a:t>60M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211312" y="5029199"/>
            <a:ext cx="1097280" cy="274320"/>
          </a:xfrm>
          <a:prstGeom prst="rect">
            <a:avLst/>
          </a:prstGeom>
          <a:solidFill>
            <a:srgbClr val="ECF2FA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8211312" y="5029199"/>
            <a:ext cx="109728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Calibri"/>
              </a:rPr>
              <a:t>Plus</a:t>
            </a:r>
          </a:p>
        </p:txBody>
      </p:sp>
      <p:sp>
        <p:nvSpPr>
          <p:cNvPr id="98" name="Rectangle 97"/>
          <p:cNvSpPr/>
          <p:nvPr/>
        </p:nvSpPr>
        <p:spPr>
          <a:xfrm>
            <a:off x="9308592" y="5029199"/>
            <a:ext cx="868680" cy="274320"/>
          </a:xfrm>
          <a:prstGeom prst="rect">
            <a:avLst/>
          </a:prstGeom>
          <a:solidFill>
            <a:srgbClr val="ECF2FA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9308592" y="5029199"/>
            <a:ext cx="86868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E74C3C"/>
                </a:solidFill>
                <a:latin typeface="Calibri"/>
              </a:rPr>
              <a:t>¥199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0177272" y="5029199"/>
            <a:ext cx="1371600" cy="274320"/>
          </a:xfrm>
          <a:prstGeom prst="rect">
            <a:avLst/>
          </a:prstGeom>
          <a:solidFill>
            <a:srgbClr val="ECF2FA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10177272" y="5029199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Calibri"/>
              </a:rPr>
              <a:t>130M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8211312" y="5303519"/>
            <a:ext cx="10972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8211312" y="5303519"/>
            <a:ext cx="109728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Calibri"/>
              </a:rPr>
              <a:t>Pro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9308592" y="5303519"/>
            <a:ext cx="86868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9308592" y="5303519"/>
            <a:ext cx="86868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E74C3C"/>
                </a:solidFill>
                <a:latin typeface="Calibri"/>
              </a:rPr>
              <a:t>¥239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0177272" y="5303519"/>
            <a:ext cx="1371600" cy="274320"/>
          </a:xfrm>
          <a:prstGeom prst="rect">
            <a:avLst/>
          </a:prstGeom>
          <a:solidFill>
            <a:srgbClr val="FFFFFF"/>
          </a:solidFill>
          <a:ln w="9525">
            <a:solidFill>
              <a:srgbClr val="D0D9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10177272" y="5303519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Calibri"/>
              </a:rPr>
              <a:t>230M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211312" y="5632703"/>
            <a:ext cx="33832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700" b="0">
                <a:solidFill>
                  <a:srgbClr val="555B66"/>
                </a:solidFill>
                <a:latin typeface="Calibri"/>
              </a:rPr>
              <a:t>Base 139 plan: 60 GB data + 200 min + 1 Gbps broadband.</a:t>
            </a:r>
          </a:p>
          <a:p>
            <a:pPr algn="l"/>
            <a:r>
              <a:rPr sz="700" b="0">
                <a:solidFill>
                  <a:srgbClr val="555B66"/>
                </a:solidFill>
                <a:latin typeface="Calibri"/>
              </a:rPr>
              <a:t>Smart add-on = WorkBuddy co-brand + Agent + API tokens.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Calibri"/>
              </a:rPr>
              <a:t>Pick the platform, not the model  ·  Token distribution is the new battleground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863840" y="6519672"/>
            <a:ext cx="3931920" cy="274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/>
            <a:r>
              <a:rPr sz="800" b="0">
                <a:solidFill>
                  <a:srgbClr val="F5A623"/>
                </a:solidFill>
                <a:latin typeface="Calibri"/>
              </a:rPr>
              <a:t>Confidential · Internal Strategy Brief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