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6300"/>
          </a:xfrm>
          <a:prstGeom prst="rect">
            <a:avLst/>
          </a:prstGeom>
          <a:solidFill>
            <a:srgbClr val="FF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76200"/>
            <a:ext cx="12191695" cy="7630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12191695" cy="7630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12191695" cy="7630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304800"/>
            <a:ext cx="12191695" cy="7630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381000"/>
            <a:ext cx="12191695" cy="7630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457200"/>
            <a:ext cx="12191695" cy="7630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533400"/>
            <a:ext cx="12191695" cy="7630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609600"/>
            <a:ext cx="12191695" cy="7630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85800"/>
            <a:ext cx="12191695" cy="7630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762000"/>
            <a:ext cx="12191695" cy="7630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0" y="838200"/>
            <a:ext cx="12191695" cy="7630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7630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990600"/>
            <a:ext cx="12191695" cy="76300"/>
          </a:xfrm>
          <a:prstGeom prst="rect">
            <a:avLst/>
          </a:prstGeom>
          <a:solidFill>
            <a:srgbClr val="FEF7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1066800"/>
            <a:ext cx="12191695" cy="76300"/>
          </a:xfrm>
          <a:prstGeom prst="rect">
            <a:avLst/>
          </a:prstGeom>
          <a:solidFill>
            <a:srgbClr val="FEF7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1143000"/>
            <a:ext cx="12191695" cy="7630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1219200"/>
            <a:ext cx="12191695" cy="7630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1295400"/>
            <a:ext cx="12191695" cy="7630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0" y="1371600"/>
            <a:ext cx="12191695" cy="7630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0" y="1447800"/>
            <a:ext cx="12191695" cy="7630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0" y="1524000"/>
            <a:ext cx="12191695" cy="7630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0" y="1600200"/>
            <a:ext cx="12191695" cy="7630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0" y="1676400"/>
            <a:ext cx="12191695" cy="7630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1752600"/>
            <a:ext cx="12191695" cy="7630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0" y="1828800"/>
            <a:ext cx="12191695" cy="7630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0" y="1905000"/>
            <a:ext cx="12191695" cy="7630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1981200"/>
            <a:ext cx="12191695" cy="7630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0" y="2057400"/>
            <a:ext cx="12191695" cy="7630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0" y="2133600"/>
            <a:ext cx="12191695" cy="7630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0" y="2209800"/>
            <a:ext cx="12191695" cy="7630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0" y="2286000"/>
            <a:ext cx="12191695" cy="76300"/>
          </a:xfrm>
          <a:prstGeom prst="rect">
            <a:avLst/>
          </a:prstGeom>
          <a:solidFill>
            <a:srgbClr val="FDF9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0" y="2362200"/>
            <a:ext cx="12191695" cy="76300"/>
          </a:xfrm>
          <a:prstGeom prst="rect">
            <a:avLst/>
          </a:prstGeom>
          <a:solidFill>
            <a:srgbClr val="FDF9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0" y="2438400"/>
            <a:ext cx="12191695" cy="7630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0" y="2514600"/>
            <a:ext cx="12191695" cy="7630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0" y="2590800"/>
            <a:ext cx="12191695" cy="7630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0" y="2667000"/>
            <a:ext cx="12191695" cy="7630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0" y="2743200"/>
            <a:ext cx="12191695" cy="7630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0" y="2819400"/>
            <a:ext cx="12191695" cy="7630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0" y="2895600"/>
            <a:ext cx="12191695" cy="7630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0" y="2971800"/>
            <a:ext cx="12191695" cy="7630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0" y="3048000"/>
            <a:ext cx="12191695" cy="7630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0" y="3124200"/>
            <a:ext cx="12191695" cy="7630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0" y="3200400"/>
            <a:ext cx="12191695" cy="7630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0" y="3276600"/>
            <a:ext cx="12191695" cy="7630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0" y="3352800"/>
            <a:ext cx="12191695" cy="7630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0" y="3429000"/>
            <a:ext cx="12191695" cy="7630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0" y="3505200"/>
            <a:ext cx="12191695" cy="7630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0" y="3581400"/>
            <a:ext cx="12191695" cy="7630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0" y="3657600"/>
            <a:ext cx="12191695" cy="7630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0" y="3733800"/>
            <a:ext cx="12191695" cy="7630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0" y="3810000"/>
            <a:ext cx="12191695" cy="76300"/>
          </a:xfrm>
          <a:prstGeom prst="rect">
            <a:avLst/>
          </a:prstGeom>
          <a:solidFill>
            <a:srgbClr val="FC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0" y="3886200"/>
            <a:ext cx="12191695" cy="7630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0" y="3962400"/>
            <a:ext cx="12191695" cy="7630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0" y="4038600"/>
            <a:ext cx="12191695" cy="7630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0" y="4114800"/>
            <a:ext cx="12191695" cy="7630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0" y="4191000"/>
            <a:ext cx="12191695" cy="76300"/>
          </a:xfrm>
          <a:prstGeom prst="rect">
            <a:avLst/>
          </a:prstGeom>
          <a:solidFill>
            <a:srgbClr val="FB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0" y="4267200"/>
            <a:ext cx="12191695" cy="763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0" y="4343400"/>
            <a:ext cx="12191695" cy="763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0" y="4419600"/>
            <a:ext cx="12191695" cy="763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0" y="4495800"/>
            <a:ext cx="12191695" cy="763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0" y="4572000"/>
            <a:ext cx="12191695" cy="76300"/>
          </a:xfrm>
          <a:prstGeom prst="rect">
            <a:avLst/>
          </a:prstGeom>
          <a:solidFill>
            <a:srgbClr val="FA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0" y="4648200"/>
            <a:ext cx="12191695" cy="76300"/>
          </a:xfrm>
          <a:prstGeom prst="rect">
            <a:avLst/>
          </a:prstGeom>
          <a:solidFill>
            <a:srgbClr val="FA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0" y="4724400"/>
            <a:ext cx="12191695" cy="7630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0" y="4800600"/>
            <a:ext cx="12191695" cy="7630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0" y="4876800"/>
            <a:ext cx="12191695" cy="7630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0" y="4953000"/>
            <a:ext cx="12191695" cy="76300"/>
          </a:xfrm>
          <a:prstGeom prst="rect">
            <a:avLst/>
          </a:prstGeom>
          <a:solidFill>
            <a:srgbClr val="F9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0" y="5029200"/>
            <a:ext cx="12191695" cy="76300"/>
          </a:xfrm>
          <a:prstGeom prst="rect">
            <a:avLst/>
          </a:prstGeom>
          <a:solidFill>
            <a:srgbClr val="F9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0" y="5105400"/>
            <a:ext cx="12191695" cy="76300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0" y="5181600"/>
            <a:ext cx="12191695" cy="76300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0" y="5257800"/>
            <a:ext cx="12191695" cy="76300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0" y="5334000"/>
            <a:ext cx="12191695" cy="7630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0" y="5410200"/>
            <a:ext cx="12191695" cy="7630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0" y="5486400"/>
            <a:ext cx="12191695" cy="7630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0" y="5562600"/>
            <a:ext cx="12191695" cy="7630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0" y="5638800"/>
            <a:ext cx="12191695" cy="7630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0" y="5715000"/>
            <a:ext cx="12191695" cy="7630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0" y="5791200"/>
            <a:ext cx="12191695" cy="7630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0" y="5867400"/>
            <a:ext cx="12191695" cy="7630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0" y="5943600"/>
            <a:ext cx="12191695" cy="763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0" y="6019800"/>
            <a:ext cx="12191695" cy="763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0" y="6096000"/>
            <a:ext cx="12191695" cy="7630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0" y="6172200"/>
            <a:ext cx="12191695" cy="7630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0" y="6248400"/>
            <a:ext cx="12191695" cy="7630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0" y="6324600"/>
            <a:ext cx="12191695" cy="7630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0" y="6400800"/>
            <a:ext cx="12191695" cy="76300"/>
          </a:xfrm>
          <a:prstGeom prst="rect">
            <a:avLst/>
          </a:prstGeom>
          <a:solidFill>
            <a:srgbClr val="F5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0" y="6477000"/>
            <a:ext cx="12191695" cy="7630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0" y="6553200"/>
            <a:ext cx="12191695" cy="7630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0" y="6629400"/>
            <a:ext cx="12191695" cy="7630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0" y="6705600"/>
            <a:ext cx="12191695" cy="7630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0" y="6781800"/>
            <a:ext cx="12191695" cy="7630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0698480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0698480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0698480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0991088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0991088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0991088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283696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283696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283696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576304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576304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576304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868912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868912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868912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2161520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2161520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2161520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2454128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2454128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2454128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2746736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2746736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2746736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365760" y="274320"/>
            <a:ext cx="7315200" cy="2743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000" b="1" i="0" spc="180">
                <a:solidFill>
                  <a:srgbClr val="8A2E00"/>
                </a:solidFill>
                <a:latin typeface="Calibri"/>
              </a:rPr>
              <a:t>AI  ·  TOKEN CONSUMPTION  ·  2024–2027 TRAJECTORY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595360" y="274320"/>
            <a:ext cx="3246120" cy="2743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r"/>
            <a:r>
              <a:rPr sz="1000" b="1" i="0" spc="120">
                <a:solidFill>
                  <a:srgbClr val="4E535E"/>
                </a:solidFill>
                <a:latin typeface="Calibri"/>
              </a:rPr>
              <a:t>DATA BRIEF  ·  v1.0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365760" y="594360"/>
            <a:ext cx="11475720" cy="10972"/>
          </a:xfrm>
          <a:prstGeom prst="rect">
            <a:avLst/>
          </a:prstGeom>
          <a:solidFill>
            <a:srgbClr val="E3DE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365760" y="713232"/>
            <a:ext cx="7315200" cy="237744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000" b="1" i="0" spc="220">
                <a:solidFill>
                  <a:srgbClr val="C84A00"/>
                </a:solidFill>
                <a:latin typeface="Calibri"/>
              </a:rPr>
              <a:t>THE TOKEN ECONOMY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65760" y="969264"/>
            <a:ext cx="11430000" cy="50292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2600" b="1" i="0">
                <a:solidFill>
                  <a:srgbClr val="181A1F"/>
                </a:solidFill>
                <a:latin typeface="Calibri"/>
              </a:rPr>
              <a:t>AI Token Consumption  ·  2024–2027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65760" y="1444752"/>
            <a:ext cx="11430000" cy="59436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3200" b="1" i="0">
                <a:solidFill>
                  <a:srgbClr val="C84A00"/>
                </a:solidFill>
                <a:latin typeface="Calibri"/>
              </a:rPr>
              <a:t>From 100 billion to 500 trillion a day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65760" y="2103120"/>
            <a:ext cx="11430000" cy="2743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200" b="0" i="1">
                <a:solidFill>
                  <a:srgbClr val="4E535E"/>
                </a:solidFill>
                <a:latin typeface="Calibri"/>
              </a:rPr>
              <a:t>Daily inference volume has scaled 1,000× in two years; China sets the pace.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274320" y="2542032"/>
            <a:ext cx="11567160" cy="9601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6350">
            <a:solidFill>
              <a:srgbClr val="E3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Rounded Rectangle 124"/>
          <p:cNvSpPr/>
          <p:nvPr/>
        </p:nvSpPr>
        <p:spPr>
          <a:xfrm>
            <a:off x="274320" y="2542032"/>
            <a:ext cx="2926080" cy="960120"/>
          </a:xfrm>
          <a:prstGeom prst="roundRect">
            <a:avLst>
              <a:gd name="adj" fmla="val 4000"/>
            </a:avLst>
          </a:prstGeom>
          <a:solidFill>
            <a:srgbClr val="C84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365760" y="2587752"/>
            <a:ext cx="2743200" cy="59436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4800" b="1" i="0">
                <a:solidFill>
                  <a:srgbClr val="FFFFFF"/>
                </a:solidFill>
                <a:latin typeface="Calibri"/>
              </a:rPr>
              <a:t>500T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65760" y="3200400"/>
            <a:ext cx="2743200" cy="25603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800" b="1" i="0" spc="160">
                <a:solidFill>
                  <a:srgbClr val="FFE6CC"/>
                </a:solidFill>
                <a:latin typeface="Calibri"/>
              </a:rPr>
              <a:t>TOKENS / DAY  ·  CHINA  ·  JUN 2026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429000" y="2706624"/>
            <a:ext cx="8321040" cy="384048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600" b="1" i="0">
                <a:solidFill>
                  <a:srgbClr val="181A1F"/>
                </a:solidFill>
                <a:latin typeface="Calibri"/>
              </a:rPr>
              <a:t>From 100 billion (Jan 2024) — a ~1,000× jump in ~28 months.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429000" y="3108960"/>
            <a:ext cx="8321040" cy="27432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000" b="0" i="1">
                <a:solidFill>
                  <a:srgbClr val="C84A00"/>
                </a:solidFill>
                <a:latin typeface="Calibri"/>
              </a:rPr>
              <a:t>Source: China National Data Bureau, via TechNode (Aug 2026).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274320" y="3611880"/>
            <a:ext cx="11567160" cy="274320"/>
          </a:xfrm>
          <a:prstGeom prst="rect">
            <a:avLst/>
          </a:prstGeom>
          <a:solidFill>
            <a:srgbClr val="181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411480" y="3648456"/>
            <a:ext cx="11338560" cy="201168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900" b="1" i="0" spc="200">
                <a:solidFill>
                  <a:srgbClr val="FFFFFF"/>
                </a:solidFill>
                <a:latin typeface="Calibri"/>
              </a:rPr>
              <a:t>KEY POINTS  ·  CHINA &amp; GLOBAL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274320" y="3941064"/>
            <a:ext cx="3840480" cy="19202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E3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274320" y="3941064"/>
            <a:ext cx="3840480" cy="50292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502920" y="4032504"/>
            <a:ext cx="3383280" cy="2743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900" b="1" i="0" spc="180">
                <a:solidFill>
                  <a:srgbClr val="FFFFFF"/>
                </a:solidFill>
                <a:latin typeface="Calibri"/>
              </a:rPr>
              <a:t>01  ·  KEY POINT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02920" y="4581144"/>
            <a:ext cx="3383280" cy="59436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400" b="1" i="0">
                <a:solidFill>
                  <a:srgbClr val="181A1F"/>
                </a:solidFill>
                <a:latin typeface="Calibri"/>
              </a:rPr>
              <a:t>China scaled ~1,000× in two years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02920" y="5221224"/>
            <a:ext cx="3383280" cy="36576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100" b="0" i="0">
                <a:solidFill>
                  <a:srgbClr val="4E535E"/>
                </a:solidFill>
                <a:latin typeface="Calibri"/>
              </a:rPr>
              <a:t>100B → 100T → 500T tokens/day (Jan 2024 → Dec 2025 → Jun 2026).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02920" y="5568696"/>
            <a:ext cx="3383280" cy="237744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900" b="0" i="1">
                <a:solidFill>
                  <a:srgbClr val="8A9099"/>
                </a:solidFill>
                <a:latin typeface="Calibri"/>
              </a:rPr>
              <a:t>Source: NDB; TechNode (Aug 2026)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4224528" y="3941064"/>
            <a:ext cx="3840480" cy="19202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E3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4224528" y="3941064"/>
            <a:ext cx="3840480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4453128" y="4032504"/>
            <a:ext cx="3383280" cy="2743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900" b="1" i="0" spc="180">
                <a:solidFill>
                  <a:srgbClr val="FFFFFF"/>
                </a:solidFill>
                <a:latin typeface="Calibri"/>
              </a:rPr>
              <a:t>02  ·  KEY POINT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4453128" y="4581144"/>
            <a:ext cx="3383280" cy="59436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400" b="1" i="0">
                <a:solidFill>
                  <a:srgbClr val="181A1F"/>
                </a:solidFill>
                <a:latin typeface="Calibri"/>
              </a:rPr>
              <a:t>Forecast: 10 → 3,900 quadrillion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4453128" y="5221224"/>
            <a:ext cx="3383280" cy="36576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100" b="0" i="0">
                <a:solidFill>
                  <a:srgbClr val="4E535E"/>
                </a:solidFill>
                <a:latin typeface="Calibri"/>
              </a:rPr>
              <a:t>China inference tokens, 2025 → 2030 (~27% CAGR).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4453128" y="5568696"/>
            <a:ext cx="3383280" cy="237744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900" b="0" i="1">
                <a:solidFill>
                  <a:srgbClr val="8A9099"/>
                </a:solidFill>
                <a:latin typeface="Calibri"/>
              </a:rPr>
              <a:t>Source: JP Morgan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8174736" y="3941064"/>
            <a:ext cx="3840480" cy="19202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E3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8174736" y="3941064"/>
            <a:ext cx="3840480" cy="502920"/>
          </a:xfrm>
          <a:prstGeom prst="rect">
            <a:avLst/>
          </a:prstGeom>
          <a:solidFill>
            <a:srgbClr val="158C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8403336" y="4032504"/>
            <a:ext cx="3383280" cy="2743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900" b="1" i="0" spc="180">
                <a:solidFill>
                  <a:srgbClr val="FFFFFF"/>
                </a:solidFill>
                <a:latin typeface="Calibri"/>
              </a:rPr>
              <a:t>03  ·  KEY POINT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403336" y="4581144"/>
            <a:ext cx="3383280" cy="59436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400" b="1" i="0">
                <a:solidFill>
                  <a:srgbClr val="181A1F"/>
                </a:solidFill>
                <a:latin typeface="Calibri"/>
              </a:rPr>
              <a:t>Global run-rate ~432T tokens/day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8403336" y="5221224"/>
            <a:ext cx="3383280" cy="36576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100" b="0" i="0">
                <a:solidFill>
                  <a:srgbClr val="4E535E"/>
                </a:solidFill>
                <a:latin typeface="Calibri"/>
              </a:rPr>
              <a:t>Cumulative 380T since Jan 2024 across all providers.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8403336" y="5568696"/>
            <a:ext cx="3383280" cy="237744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900" b="0" i="1">
                <a:solidFill>
                  <a:srgbClr val="8A9099"/>
                </a:solidFill>
                <a:latin typeface="Calibri"/>
              </a:rPr>
              <a:t>Source: Epoch AI; NPR (Jul 2026)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274320" y="5989320"/>
            <a:ext cx="11567160" cy="777240"/>
          </a:xfrm>
          <a:prstGeom prst="roundRect">
            <a:avLst>
              <a:gd name="adj" fmla="val 18000"/>
            </a:avLst>
          </a:prstGeom>
          <a:solidFill>
            <a:srgbClr val="1A1C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274320" y="5989320"/>
            <a:ext cx="91440" cy="77724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TextBox 151"/>
          <p:cNvSpPr txBox="1"/>
          <p:nvPr/>
        </p:nvSpPr>
        <p:spPr>
          <a:xfrm>
            <a:off x="502920" y="6035040"/>
            <a:ext cx="7315200" cy="164592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800" b="1" i="0" spc="200">
                <a:solidFill>
                  <a:srgbClr val="FF7900"/>
                </a:solidFill>
                <a:latin typeface="Calibri"/>
              </a:rPr>
              <a:t>REGION  ·  DAILY TOKENS  ·  DATE  ·  SOURCE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502920" y="6236208"/>
            <a:ext cx="1097280" cy="219456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200" b="1" i="0">
                <a:solidFill>
                  <a:srgbClr val="FF7900"/>
                </a:solidFill>
                <a:latin typeface="Calibri"/>
              </a:rPr>
              <a:t>China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1691640" y="6236208"/>
            <a:ext cx="1463040" cy="219456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500T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3200400" y="6236208"/>
            <a:ext cx="1280160" cy="219456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100" b="0" i="0">
                <a:solidFill>
                  <a:srgbClr val="FFE6CC"/>
                </a:solidFill>
                <a:latin typeface="Calibri"/>
              </a:rPr>
              <a:t>Jun 2026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526280" y="6236208"/>
            <a:ext cx="7269480" cy="219456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900" b="0" i="1">
                <a:solidFill>
                  <a:srgbClr val="C0BAAE"/>
                </a:solidFill>
                <a:latin typeface="Calibri"/>
              </a:rPr>
              <a:t>Source: National Data Bureau, via TechNode (Aug 2026)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502920" y="6492240"/>
            <a:ext cx="11247120" cy="7315"/>
          </a:xfrm>
          <a:prstGeom prst="rect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TextBox 157"/>
          <p:cNvSpPr txBox="1"/>
          <p:nvPr/>
        </p:nvSpPr>
        <p:spPr>
          <a:xfrm>
            <a:off x="502920" y="6528816"/>
            <a:ext cx="1097280" cy="219456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Global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691640" y="6528816"/>
            <a:ext cx="1463040" cy="219456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~432T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3200400" y="6528816"/>
            <a:ext cx="1280160" cy="219456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100" b="0" i="0">
                <a:solidFill>
                  <a:srgbClr val="FFE6CC"/>
                </a:solidFill>
                <a:latin typeface="Calibri"/>
              </a:rPr>
              <a:t>2026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4526280" y="6528816"/>
            <a:ext cx="7269480" cy="219456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900" b="0" i="1">
                <a:solidFill>
                  <a:srgbClr val="C0BAAE"/>
                </a:solidFill>
                <a:latin typeface="Calibri"/>
              </a:rPr>
              <a:t>Source: Epoch AI (5B tok/sec throughput estimate)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