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65760" y="320040"/>
            <a:ext cx="109728" cy="640080"/>
          </a:xfrm>
          <a:prstGeom prst="roundRect">
            <a:avLst>
              <a:gd name="adj" fmla="val 6000"/>
            </a:avLst>
          </a:prstGeom>
          <a:solidFill>
            <a:srgbClr val="4FA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144000" cy="457200"/>
          </a:xfrm>
          <a:prstGeom prst="rect">
            <a:avLst/>
          </a:prstGeom>
          <a:noFill/>
        </p:spPr>
        <p:txBody>
          <a:bodyPr wrap="square" lIns="36000" rIns="36000" tIns="18000" bIns="18000" anchor="t">
            <a:spAutoFit/>
          </a:bodyPr>
          <a:lstStyle/>
          <a:p>
            <a:pPr algn="l"/>
            <a:r>
              <a:rPr sz="2600" b="1">
                <a:solidFill>
                  <a:srgbClr val="F1F5F9"/>
                </a:solidFill>
                <a:latin typeface="Calibri"/>
              </a:rPr>
              <a:t>Cost-Reduction Factors for AI Inference at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972800" cy="320040"/>
          </a:xfrm>
          <a:prstGeom prst="rect">
            <a:avLst/>
          </a:prstGeom>
          <a:noFill/>
        </p:spPr>
        <p:txBody>
          <a:bodyPr wrap="square" lIns="36000" rIns="36000" tIns="18000" bIns="18000" anchor="t">
            <a:spAutoFit/>
          </a:bodyPr>
          <a:lstStyle/>
          <a:p>
            <a:pPr algn="l"/>
            <a:r>
              <a:rPr sz="1300" b="0">
                <a:solidFill>
                  <a:srgbClr val="94A3B8"/>
                </a:solidFill>
                <a:latin typeface="Calibri"/>
              </a:rPr>
              <a:t>Seven levers that drive the unit-cost of every token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0" y="274320"/>
            <a:ext cx="2194560" cy="457200"/>
          </a:xfrm>
          <a:prstGeom prst="rect">
            <a:avLst/>
          </a:prstGeom>
          <a:noFill/>
        </p:spPr>
        <p:txBody>
          <a:bodyPr wrap="square" lIns="36000" rIns="36000" tIns="18000" bIns="18000" anchor="t">
            <a:spAutoFit/>
          </a:bodyPr>
          <a:lstStyle/>
          <a:p>
            <a:pPr algn="r"/>
            <a:r>
              <a:rPr sz="1200" b="1">
                <a:solidFill>
                  <a:srgbClr val="7CE3C2"/>
                </a:solidFill>
                <a:latin typeface="Calibri"/>
              </a:rPr>
              <a:t>AI Infra · One-Pager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143000"/>
            <a:ext cx="11475720" cy="15000"/>
          </a:xfrm>
          <a:prstGeom prst="rect">
            <a:avLst/>
          </a:prstGeom>
          <a:solidFill>
            <a:srgbClr val="334F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65760" y="1325880"/>
            <a:ext cx="2103120" cy="457200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1325880"/>
            <a:ext cx="2103120" cy="457200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300" b="1">
                <a:solidFill>
                  <a:srgbClr val="7CE3C2"/>
                </a:solidFill>
                <a:latin typeface="Calibri"/>
              </a:rPr>
              <a:t>Cost-Reduction Factor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68880" y="1325880"/>
            <a:ext cx="2194560" cy="457200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68880" y="1325880"/>
            <a:ext cx="2194560" cy="457200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300" b="1">
                <a:solidFill>
                  <a:srgbClr val="7CE3C2"/>
                </a:solidFill>
                <a:latin typeface="Calibri"/>
              </a:rPr>
              <a:t>Why It Lowers Cost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63440" y="1325880"/>
            <a:ext cx="7178040" cy="457200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0" y="1325880"/>
            <a:ext cx="7178040" cy="457200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300" b="1">
                <a:solidFill>
                  <a:srgbClr val="7CE3C2"/>
                </a:solidFill>
                <a:latin typeface="Calibri"/>
              </a:rPr>
              <a:t>Specific Actions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" y="1783080"/>
            <a:ext cx="210312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468880" y="1783080"/>
            <a:ext cx="219456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663440" y="1783080"/>
            <a:ext cx="717804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65760" y="1783080"/>
            <a:ext cx="40000" cy="713232"/>
          </a:xfrm>
          <a:prstGeom prst="rect">
            <a:avLst/>
          </a:prstGeom>
          <a:solidFill>
            <a:srgbClr val="4F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8912" y="1783080"/>
            <a:ext cx="1993392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200" b="1">
                <a:solidFill>
                  <a:srgbClr val="F1F5F9"/>
                </a:solidFill>
                <a:latin typeface="Calibri"/>
              </a:rPr>
              <a:t>Agent Model Usage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1783080"/>
            <a:ext cx="210312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Skill streamlining, model selection, and tiered routing can swing token consumption 5–10× on the same task.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9160" y="1783080"/>
            <a:ext cx="708660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Optimize agents to cut token burn — directly determines compute cost and margin per task.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5760" y="2532888"/>
            <a:ext cx="210312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468880" y="2532888"/>
            <a:ext cx="219456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663440" y="2532888"/>
            <a:ext cx="717804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5760" y="2532888"/>
            <a:ext cx="40000" cy="713232"/>
          </a:xfrm>
          <a:prstGeom prst="rect">
            <a:avLst/>
          </a:prstGeom>
          <a:solidFill>
            <a:srgbClr val="7CE3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8912" y="2532888"/>
            <a:ext cx="1993392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200" b="1">
                <a:solidFill>
                  <a:srgbClr val="F1F5F9"/>
                </a:solidFill>
                <a:latin typeface="Calibri"/>
              </a:rPr>
              <a:t>Model Architecture: Dense vs. MoE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4600" y="2532888"/>
            <a:ext cx="210312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MoE activates only a fraction of parameters; sparse attention cuts KV-cache memory sharply.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60" y="2532888"/>
            <a:ext cx="708660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At 32K context, a dense 27B model needs 19.75 GB; MoE with active params needs only 7.75 GB.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5760" y="3282696"/>
            <a:ext cx="210312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2468880" y="3282696"/>
            <a:ext cx="219456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663440" y="3282696"/>
            <a:ext cx="717804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65760" y="3282696"/>
            <a:ext cx="40000" cy="713232"/>
          </a:xfrm>
          <a:prstGeom prst="rect">
            <a:avLst/>
          </a:prstGeom>
          <a:solidFill>
            <a:srgbClr val="4F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38912" y="3282696"/>
            <a:ext cx="1993392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200" b="1">
                <a:solidFill>
                  <a:srgbClr val="F1F5F9"/>
                </a:solidFill>
                <a:latin typeface="Calibri"/>
              </a:rPr>
              <a:t>Inference: KV-Cache Hit Rate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14600" y="3282696"/>
            <a:ext cx="210312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Larger KV cache + higher hit rate drops compute to 1/5–1/10 of a miss; biggest impact on long-context, multi-turn dialogues.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09160" y="3282696"/>
            <a:ext cx="708660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Miss: ¥0.80 → Hit: ¥0.16. Multi-tier caching (G3.5) enables "infinite" memory and lifts hit rate.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65760" y="4032504"/>
            <a:ext cx="210312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2468880" y="4032504"/>
            <a:ext cx="219456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663440" y="4032504"/>
            <a:ext cx="717804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4032504"/>
            <a:ext cx="40000" cy="713232"/>
          </a:xfrm>
          <a:prstGeom prst="rect">
            <a:avLst/>
          </a:prstGeom>
          <a:solidFill>
            <a:srgbClr val="7CE3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8912" y="4032504"/>
            <a:ext cx="1993392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200" b="1">
                <a:solidFill>
                  <a:srgbClr val="F1F5F9"/>
                </a:solidFill>
                <a:latin typeface="Calibri"/>
              </a:rPr>
              <a:t>Cluster: Network / Storage / Compute Utilization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14600" y="4032504"/>
            <a:ext cx="210312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Low utilization means hardware depreciation is amortized over fewer tokens, raising unit cost.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09160" y="4032504"/>
            <a:ext cx="708660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Hardware selection, resource scheduling, software-hardware co-design to maximize utilization.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65760" y="4782312"/>
            <a:ext cx="210312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2468880" y="4782312"/>
            <a:ext cx="219456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663440" y="4782312"/>
            <a:ext cx="717804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65760" y="4782312"/>
            <a:ext cx="40000" cy="713232"/>
          </a:xfrm>
          <a:prstGeom prst="rect">
            <a:avLst/>
          </a:prstGeom>
          <a:solidFill>
            <a:srgbClr val="4F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38912" y="4782312"/>
            <a:ext cx="1993392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200" b="1">
                <a:solidFill>
                  <a:srgbClr val="F1F5F9"/>
                </a:solidFill>
                <a:latin typeface="Calibri"/>
              </a:rPr>
              <a:t>Whole Machine: Super-Nodes &amp; Engineering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14600" y="4782312"/>
            <a:ext cx="210312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Server architecture and operator implementation determine the hardware's real delivered performance.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09160" y="4782312"/>
            <a:ext cx="708660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Super-node architecture design, deep kernel-level tuning, supply chain and production assurance.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65760" y="5532120"/>
            <a:ext cx="210312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2468880" y="5532120"/>
            <a:ext cx="219456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4663440" y="5532120"/>
            <a:ext cx="7178040" cy="713232"/>
          </a:xfrm>
          <a:prstGeom prst="roundRect">
            <a:avLst>
              <a:gd name="adj" fmla="val 6000"/>
            </a:avLst>
          </a:prstGeom>
          <a:solidFill>
            <a:srgbClr val="122238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65760" y="5532120"/>
            <a:ext cx="40000" cy="713232"/>
          </a:xfrm>
          <a:prstGeom prst="rect">
            <a:avLst/>
          </a:prstGeom>
          <a:solidFill>
            <a:srgbClr val="7CE3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38912" y="5532120"/>
            <a:ext cx="1993392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200" b="1">
                <a:solidFill>
                  <a:srgbClr val="F1F5F9"/>
                </a:solidFill>
                <a:latin typeface="Calibri"/>
              </a:rPr>
              <a:t>Chip: GPU+HBM+Interconnect+Low Precision; CPU &amp; Fabric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514600" y="5532120"/>
            <a:ext cx="210312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GPU ≈ 45% of TCO; a new generation each year drives exponential perf growth and falling token cost.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09160" y="5532120"/>
            <a:ext cx="708660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Pick cost-effective chips, heterogeneous mixed inference for higher throughput. Prefer FP8/FP4-capable silicon.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65760" y="6281928"/>
            <a:ext cx="210312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2468880" y="6281928"/>
            <a:ext cx="219456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4663440" y="6281928"/>
            <a:ext cx="7178040" cy="713232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solidFill>
              <a:srgbClr val="334F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65760" y="6281928"/>
            <a:ext cx="40000" cy="713232"/>
          </a:xfrm>
          <a:prstGeom prst="rect">
            <a:avLst/>
          </a:prstGeom>
          <a:solidFill>
            <a:srgbClr val="4F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38912" y="6281928"/>
            <a:ext cx="1993392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200" b="1">
                <a:solidFill>
                  <a:srgbClr val="F1F5F9"/>
                </a:solidFill>
                <a:latin typeface="Calibri"/>
              </a:rPr>
              <a:t>IDC Power Cost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514600" y="6281928"/>
            <a:ext cx="210312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Electricity ≈ 5% of TCO but ≈ 50% of OPEX; regional policy incentives create cost differentials.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09160" y="6281928"/>
            <a:ext cx="7086600" cy="713232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050" b="0">
                <a:solidFill>
                  <a:srgbClr val="F1F5F9"/>
                </a:solidFill>
                <a:latin typeface="Calibri"/>
              </a:rPr>
              <a:t>Site selection: low tariffs + green power to cut cost at source. Direct green supply + storage + efficient distribution. Compute-power co-optimization for dynamic power savings.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65760" y="6446520"/>
            <a:ext cx="11475720" cy="320040"/>
          </a:xfrm>
          <a:prstGeom prst="roundRect">
            <a:avLst>
              <a:gd name="adj" fmla="val 6000"/>
            </a:avLst>
          </a:prstGeom>
          <a:solidFill>
            <a:srgbClr val="16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02920" y="6446520"/>
            <a:ext cx="7315200" cy="320040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l"/>
            <a:r>
              <a:rPr sz="1100" b="0">
                <a:solidFill>
                  <a:srgbClr val="94A3B8"/>
                </a:solidFill>
                <a:latin typeface="Calibri"/>
              </a:rPr>
              <a:t>From Agent workload to silicon — every layer compounds into a lower token cost.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315200" y="6446520"/>
            <a:ext cx="4526280" cy="320040"/>
          </a:xfrm>
          <a:prstGeom prst="rect">
            <a:avLst/>
          </a:prstGeom>
          <a:noFill/>
        </p:spPr>
        <p:txBody>
          <a:bodyPr wrap="square" lIns="36000" rIns="36000" tIns="18000" bIns="18000" anchor="ctr">
            <a:spAutoFit/>
          </a:bodyPr>
          <a:lstStyle/>
          <a:p>
            <a:pPr algn="r"/>
            <a:r>
              <a:rPr sz="1050" b="0">
                <a:solidFill>
                  <a:srgbClr val="94A3B8"/>
                </a:solidFill>
                <a:latin typeface="Calibri"/>
              </a:rPr>
              <a:t>Confidential ·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