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7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2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3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4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5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786384"/>
            <a:ext cx="9836965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FROST &amp; SULLIVAN · 行业研究报告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170432"/>
            <a:ext cx="9836965" cy="11338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8000"/>
              </a:lnSpc>
            </a:pPr>
            <a:r>
              <a:rPr sz="3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2026全球新型算力芯片及未来关键技术发展行业研究报告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2359152"/>
            <a:ext cx="65836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2596896"/>
            <a:ext cx="9836965" cy="28600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400" b="0">
                <a:solidFill>
                  <a:srgbClr val="C8D6E6"/>
                </a:solidFill>
                <a:latin typeface="微软雅黑"/>
                <a:ea typeface="微软雅黑"/>
                <a:cs typeface="微软雅黑"/>
              </a:rPr>
              <a:t>两大阵营与三大路线 · 五大核心特质 · 万亿人民币市场空间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1316" y="3067587"/>
            <a:ext cx="10689336" cy="138627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E1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8" name="Picture 7" descr="hero_ban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16" y="3067587"/>
            <a:ext cx="10689336" cy="13862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9808" y="4638548"/>
            <a:ext cx="10692353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8FA3B8"/>
                </a:solidFill>
                <a:latin typeface="微软雅黑"/>
                <a:ea typeface="微软雅黑"/>
                <a:cs typeface="微软雅黑"/>
              </a:rPr>
              <a:t>报告出品：弗若斯特沙利文（沙利文研究） ｜ 微信公众号「算力核芯」2026-10-08 ｜ 本演示据原文 33 张研报原图整理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报告结构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49808" y="1481328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1042415" y="1664208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38528" y="1636776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产业发展及机遇展望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38528" y="1965960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AI 产业演进 · 中国算力芯片与智能算力规模 · 产业三大挑战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24841" y="1755648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P04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131265" y="1682496"/>
            <a:ext cx="10160" cy="438912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5" y="2560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8528" y="2532888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技术两大阵营与三大路线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8528" y="2862072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GPGPU 与新型算力芯片 · GPGPU / DATAFLOW / ASIC·DSA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24841" y="2651760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P11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131265" y="2578608"/>
            <a:ext cx="10160" cy="438912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749808" y="3273552"/>
            <a:ext cx="10692353" cy="8412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42415" y="3456432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38528" y="3429000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新型 AI 算力芯片市场分析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38528" y="3758184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万亿级空间 · 软件生态破解 · 可重构数据流技术主线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24841" y="3547872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P16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131265" y="3474720"/>
            <a:ext cx="10160" cy="438912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42415" y="4352544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38528" y="4325112"/>
            <a:ext cx="7857713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市场竞争格局分析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38528" y="4654296"/>
            <a:ext cx="7857713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全球厂商全景 · 数据流路线竞争排名 · 五大代表厂商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24841" y="4443984"/>
            <a:ext cx="1097280" cy="2926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12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P26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131265" y="4370832"/>
            <a:ext cx="10160" cy="438912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KEY TAKEAWAYS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核心观点速览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两大阵营、三条路线、五大核心特质、万亿级市场空间——以下为报告全篇结论提要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50976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16156.0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2030E 市场规模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中国 AI 算力芯片市场 · CAGR 64.0%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7760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3477760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78928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条路线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8928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全球 AI 芯片技术新体系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8928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GPGPU · DATAFLOW · ASIC/DSA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5712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205712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06880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5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大特质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6880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优质 AI 算力芯片核心特质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6880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五大核心特质维度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33665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933665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134833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6.0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万亿元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34833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2035E–2040E 市场量级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4833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中国新型算力芯片（原文口径）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" y="3284982"/>
            <a:ext cx="10692353" cy="987552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24127" y="3449574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需求端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4127" y="3742182"/>
            <a:ext cx="3125205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训练与推理算力需求同步爆发，2026E–2030E 推理算力规模 CAGR 达 69.7%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41941" y="3449574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技术端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41941" y="3742182"/>
            <a:ext cx="3125205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五大核心特质逐项破解通用性弱、计算效率低、规模扩展能力弱三大痛点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859755" y="3449574"/>
            <a:ext cx="3125205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供给端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859755" y="3742182"/>
            <a:ext cx="3125205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国产替代与政策驱动叠加，资本放大头部企业估值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49808" y="4510278"/>
            <a:ext cx="3442197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749808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932688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两大阵营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2688" y="5009388"/>
            <a:ext cx="3076437" cy="9273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通用算力阵营：以 GPGPU 为代表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新型算力阵营：DATAFLOW、ASIC/DSA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374885" y="4510278"/>
            <a:ext cx="3442197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4374885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4557765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三大路线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57765" y="5009388"/>
            <a:ext cx="3076437" cy="9273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GPGPU / DATAFLOW / ASIC·DSA 三线并进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数据流架构被单列为独立赛道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999963" y="4510278"/>
            <a:ext cx="3442197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7999963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8182843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三大驱动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82843" y="5009388"/>
            <a:ext cx="3076437" cy="9273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政策自主可控、AI 算力需求爆发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摩尔定律瓶颈下的技术破局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AI 时代：产业发展及机遇展望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从判别式 AI 到智能体，算力需求结构与规模同步重塑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16156.0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2030E 中国 AI 算力芯片市场规模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54.9%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CAGR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2026E–2030E 智能算力总规模复合增速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产业发展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AI 产业从判别式走向智能体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2025 年，AI 产业已从传统判别式 AI 走进大模型阶段，2026 年向智能体阶段迈进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24127" y="2052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判别式 AI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0" y="1858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7705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代表节点：Transformer、ChatGPT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以规则与特征工程为核心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7789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聚焦单一任务与垂直场景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应用以识别、分类为主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8" y="2818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49808" y="2818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24127" y="3195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大模型阶段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3001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7705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代表节点：GPT 4o、OpenAI o1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DeepSeek V3/R1 等大模型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789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以深度学习与数据驱动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形成通用认知与生成能力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3961637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49808" y="3961637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24127" y="4338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应用与智能体阶段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0" y="4144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7705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代表节点：Gemini 3.0、AI Agent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模型能力向真实业务渗透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7789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AI 从「工具」走向「生成主体」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推动产业级规模化落地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8" y="5122926"/>
            <a:ext cx="10692353" cy="82296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60704" y="5250942"/>
            <a:ext cx="1007056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两大驱动引擎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5506974"/>
            <a:ext cx="10070561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模型迭代：大模型时代开始 → 技术架构革新 → 多模态能力融合；需求落地：生成式 AI 应用快速兴起 → 能力升级与场景扩展 → 产业渗透加速。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0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1 · 中国人工智能产业链全景图（来源：沙利文研究）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0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2 · 中国 AI 算力芯片市场规模（亿元人民币，2021–2030E；2027E 及以后为预测值）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产业发展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规模：2029 年破万亿，2030 年 1.6 万亿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中国 AI 算力芯片市场规模 2021–2025 年 CAGR 64.0%，2026E–2030E 仍达 48.8%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50976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288.3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2021 年市场规模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0976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AI 算力芯片起步期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7760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3477760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78928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2088.0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78928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2025 年市场规模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8928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四年复合增速 64.0%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05712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205712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06880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11269.0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6880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2029E 市场规模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6880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首次突破万亿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33665" y="1675638"/>
            <a:ext cx="2508496" cy="13898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933665" y="1675638"/>
            <a:ext cx="50292" cy="138988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134833" y="1803654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16156.0</a:t>
            </a:r>
            <a:r>
              <a:rPr sz="11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亿元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34833" y="2173478"/>
            <a:ext cx="2106160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15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2030E 市场规模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34833" y="2498598"/>
            <a:ext cx="2106160" cy="4754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2026E–2030E CAGR 48.8%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" y="3284982"/>
            <a:ext cx="10692353" cy="987552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24127" y="3449574"/>
            <a:ext cx="4943840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增长中枢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24127" y="3742182"/>
            <a:ext cx="4943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2021–2025 年 CAGR 64.0%、2026E–2030E CAGR 48.8%；原文判断 2029 年市场规模突破 10000 亿元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260576" y="3449574"/>
            <a:ext cx="4943840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智能算力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60576" y="3742182"/>
            <a:ext cx="4943840" cy="3657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2021–2025 年智能算力总规模 CAGR 76.1%，其中训练 65.9%、推理高达 102%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49808" y="4510278"/>
            <a:ext cx="3442197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749808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932688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2021–2025 高增速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2688" y="5009388"/>
            <a:ext cx="3076437" cy="9273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AI 算力芯片 CAGR 64.0%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智能算力总规模 CAGR 76.1%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其中推理算力 CAGR 达 102%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374885" y="4510278"/>
            <a:ext cx="3442197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4374885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4557765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2026E–2030E 延续增长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57765" y="5009388"/>
            <a:ext cx="3076437" cy="9273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AI 算力芯片 CAGR 48.8%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智能算力总规模 CAGR 54.9%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其中推理算力 CAGR 69.7%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999963" y="4510278"/>
            <a:ext cx="3442197" cy="157276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7999963" y="451027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8182843" y="469315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结构判断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82843" y="5009388"/>
            <a:ext cx="3076437" cy="92735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推理侧占比持续抬升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2030E 达 9835.1 EFlops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训练与推理同步扩张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3 · 中国智能算力规模（EFlops，10¹⁸ 浮点运算/秒，2021–2030E，含训练与推理拆分）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01 · 产业发展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产业当下面临三大挑战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AI 算力芯片的迭代方向，取决于算力产业必须先解决的三个问题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24127" y="2052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计算效率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0" y="1858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7705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模型规模扩大与 AI 计算任务普及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需提升计算效率以降低成本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7789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对应能效比与单位算力成本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8" y="2818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49808" y="2818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24127" y="3195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通用性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3001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7705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不同场景 AI 任务差异显著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模型迭代周期不断缩短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789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需兼顾多样化需求与快速迭代能力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3961637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49808" y="3961637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24127" y="4338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规模扩展能力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0" y="4144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7705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AI 计算集群向万卡级规模扩张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集群性能受网络互联制约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7789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需强化互联以释放集群性能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8" y="5122926"/>
            <a:ext cx="10692353" cy="82296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60704" y="5250942"/>
            <a:ext cx="1007056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破解方向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5506974"/>
            <a:ext cx="10070561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新型 AI 算力芯片以五大核心特质（高算力、能效比、灵活性、通用性、可扩展性）逐项对冲上述三大痛点。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技术两大阵营与三大路线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面向 AI 计算新范式，全球产业形成 GPGPU 与新型算力芯片两大阵营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条路线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GPGPU · DATAFLOW · ASIC/DSA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大特质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未来优秀算力芯片的必备素质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0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4 · 全球 AI 芯片产业两大阵营与三大核心路线（定义 / 核心能力 / 核心特征 / 代表厂商）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 · 两大阵营与三大路线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技术路线从未分化走向三分天下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伴随技术演进及巨头入局，AI 算力芯片主流技术类型迭代为面向 AI 计算的新范式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24127" y="2052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2024–2025 · 尚未分化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0" y="1858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7705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FPGA · GPGPU · ASIC 并存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训练需求为核心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7789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FPGA 仍被视作通用计算的可选路径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缺乏对推理场景的针对性考量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8" y="2818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49808" y="2818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24127" y="3195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2025–2026 · 三线并立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3001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7705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GPGPU · DATAFLOW · ASIC·DSA 并存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算力爆发、推理需求激增，行业重新定义分类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789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数据流架构被独立出来，适配快速迭代场景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FPGA 基本退出主流训练/推理应用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3961637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49808" y="3961637"/>
            <a:ext cx="50292" cy="960120"/>
          </a:xfrm>
          <a:prstGeom prst="roundRect">
            <a:avLst>
              <a:gd name="adj" fmla="val 50000"/>
            </a:avLst>
          </a:prstGeom>
          <a:solidFill>
            <a:srgbClr val="6E7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24127" y="4338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2027E · 原文未披露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0" y="4144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7705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原图该时段以「…」标注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未给出具体路线归属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7789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报告未作进一步说明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8" y="5122926"/>
            <a:ext cx="10692353" cy="82296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60704" y="5250942"/>
            <a:ext cx="1007056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分类主轴切换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5506974"/>
            <a:ext cx="10070561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推理侧需求成为新的分类轴：数据流架构被单列为独立赛道，FPGA 退出主流训练与推理应用。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02 · 两大阵营与三大路线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优质 AI 算力芯片的五大核心特质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AI 算力芯片是产业升级的核心基础设施，只有兼备五大核心特质，才能攻克通用性弱、计算效率低与规模扩展能力弱三大核心痛点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896112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96112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高算力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核心性能基石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高计算单元利用率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算力释放与能耗平衡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支撑万亿参数模型训练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21197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2921197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067501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067501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7501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能效比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7501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成本与绿色发展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7501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单位能耗产出比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存算融合降低访存代价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决定规模化经济性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92586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5092586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238890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238890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8890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灵活性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38890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适配算法迭代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8890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计算单元可动态重组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适配 CNN→Transformer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硬件无需迭代即可适配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263975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263975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410279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410279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10279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通用性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10279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融入主流生态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10279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RISC-V 指令集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CUDA 与主流框架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零改造接入模型生态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35364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9435364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9581668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581668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81668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可扩展性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81668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支撑大规模集群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81668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芯片级直连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集群构建难度低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适配万卡级集群部署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49808" y="3824478"/>
            <a:ext cx="10692353" cy="91440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24127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计算效率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24127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对应高算力 + 能效比：提升利用率、降低单位算力成本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96805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通用性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6805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对应灵活性 + 通用性：适配多元任务与快速算法迭代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69483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规模扩展能力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69483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对应可扩展性：芯片级直连，支撑万卡级集群部署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49808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749808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932688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现实痛点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2688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计算效率低、通用性弱、规模扩展能力弱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五大核心特质逐项对冲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374885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374885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4557765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技术底座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57765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可重构数据流（CGRA）架构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软件定义计算，算法迭代不改硬件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999963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ounded Rectangle 57"/>
          <p:cNvSpPr/>
          <p:nvPr/>
        </p:nvSpPr>
        <p:spPr>
          <a:xfrm>
            <a:off x="7999963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8182843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产业结果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82843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2030E 市场规模 1.6 万亿元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2035E–2040E 迈向万亿量级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5 · 基于核心特质，新型 AI 算力芯片大概率将复制 GPGPU 的高速增长路径（技术 / 政策 / 发展现状三层对照）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新型 AI 算力芯片市场分析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万亿人民币量级空间、类新能源汽车的渗透曲线、可重构数据流技术主线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10000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2029E 中国 AI 算力芯片市场规模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60%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渗透率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2030E 新型算力芯片渗透率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48874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017" y="384048"/>
            <a:ext cx="8700916" cy="48874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362956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6 · 中国新型算力芯片市场规模未来五年突破万亿人民币量级（含 GPGPU 与新型 AI 算力芯片，2025–2040E）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5673852"/>
            <a:ext cx="10689336" cy="553212"/>
          </a:xfrm>
          <a:prstGeom prst="roundRect">
            <a:avLst>
              <a:gd name="adj" fmla="val 5000"/>
            </a:avLst>
          </a:prstGeom>
          <a:solidFill>
            <a:srgbClr val="F1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49808" y="5673852"/>
            <a:ext cx="45720" cy="553212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24127" y="5783580"/>
            <a:ext cx="10140696" cy="3337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数据口径提示：原图标题注明「含 GPGPU 与新型 AI 算力芯片」，并注明「新型 AI 算力芯片市场规模＝AI 计算芯片市场规模 − 新型 AI 算力芯片渗透率」；但图中 1,000 亿 / 15,000 亿 / 60,000 亿 究竟归属新型芯片还是 GPGPU 部分，原图未明确区分，此处保留原始数值，不作修正。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市场分析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他山之石：与新能源汽车的突破逻辑高度一致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从中国新能源汽车产业的今天，看见新型 AI 算力芯片的未来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24127" y="2052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市场渗透率跃升一致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0" y="1858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7705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新型算力芯片 8.2%→30%→60%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新能源车 4.2%→24.3%→64.6%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7789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口径：2020 / 2025 / 2030E 三个节点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两组渗透率从 0 到 1 趋势一致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8" y="2818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49808" y="2818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24127" y="3195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下游需求端同构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3001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7705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推理算力市场占比 22.7%→39.2%→68.4%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AI 算力需求爆发驱动推理芯片需求激增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789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与新能源车「政策 + 下游需求」逻辑一致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3961637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49808" y="3961637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24127" y="4338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技术端同构：软件定义硬件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0" y="4144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7705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算力芯片按不同 AI 任务实时动态重组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新能源车持续 OTA 迭代升级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7789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同样构建对传统阵营的差异化竞争高壁垒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8" y="5122926"/>
            <a:ext cx="10692353" cy="82296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60704" y="5250942"/>
            <a:ext cx="1007056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三点共同逻辑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5506974"/>
            <a:ext cx="10070561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从 0 到 1 的规模化渗透率跃升；受益于强时代背景驱动、需求爆发逻辑一致；软件定义硬件，构建对传统阵营的差异化竞争高壁垒。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市场分析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新型 AI 算力芯片如何破解「软件生态之困」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生态是国产芯片最大短板，报告给出三级破解路径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10692353" cy="12984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1298448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1005840" y="2123694"/>
            <a:ext cx="987552" cy="402336"/>
          </a:xfrm>
          <a:prstGeom prst="roundRect">
            <a:avLst>
              <a:gd name="adj" fmla="val 5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05840" y="2215134"/>
            <a:ext cx="98755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31136" y="2229104"/>
            <a:ext cx="2240280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CUDA 代码零成本迁移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45736" y="2159761"/>
            <a:ext cx="4831049" cy="3850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CUDA API，存量代码无缝迁移；自研 AI 计算芯片及配套软件栈可实现存量 CUDA 程序的快速迁移与自动化移植，显著降低代码改造工作量与迁移成本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613361" y="2096262"/>
            <a:ext cx="1554480" cy="457200"/>
          </a:xfrm>
          <a:prstGeom prst="roundRect">
            <a:avLst>
              <a:gd name="adj" fmla="val 5000"/>
            </a:avLst>
          </a:prstGeom>
          <a:solidFill>
            <a:srgbClr val="F1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9613361" y="2224278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存量代码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" y="3120389"/>
            <a:ext cx="10692353" cy="12984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49808" y="3120389"/>
            <a:ext cx="50292" cy="12984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05840" y="3568446"/>
            <a:ext cx="987552" cy="402336"/>
          </a:xfrm>
          <a:prstGeom prst="roundRect">
            <a:avLst>
              <a:gd name="adj" fmla="val 5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05840" y="3659885"/>
            <a:ext cx="98755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Level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31136" y="3673855"/>
            <a:ext cx="2240280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全栈自研软件栈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45736" y="3604514"/>
            <a:ext cx="4831049" cy="3850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PyTorch、TensorFlow 适配，零改造接入模型生态；迭代提速、降低开发门槛；PTX 级 RISC-V 指令集兼容（2026 WAIC，清微智能发布全栈自研 RASA 软件栈）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613361" y="3541013"/>
            <a:ext cx="1554480" cy="457200"/>
          </a:xfrm>
          <a:prstGeom prst="roundRect">
            <a:avLst>
              <a:gd name="adj" fmla="val 5000"/>
            </a:avLst>
          </a:prstGeom>
          <a:solidFill>
            <a:srgbClr val="F1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9613361" y="3669029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从「能用」到「好用」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4565142"/>
            <a:ext cx="10692353" cy="129844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49808" y="4565142"/>
            <a:ext cx="50292" cy="1298448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1005840" y="5013198"/>
            <a:ext cx="987552" cy="402336"/>
          </a:xfrm>
          <a:prstGeom prst="roundRect">
            <a:avLst>
              <a:gd name="adj" fmla="val 5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05840" y="5104638"/>
            <a:ext cx="98755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Level 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231136" y="5118607"/>
            <a:ext cx="2240280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深度参与开源生态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45736" y="5049266"/>
            <a:ext cx="4831049" cy="3850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深度参与 FlagOS 开源生态建设，与清微智能、寒武纪、中科海光、昆仑芯、昇腾等共建生态集群；规模效应显现，成为国内 AI 生态第一梯队选手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613361" y="4985766"/>
            <a:ext cx="1554480" cy="457200"/>
          </a:xfrm>
          <a:prstGeom prst="roundRect">
            <a:avLst>
              <a:gd name="adj" fmla="val 5000"/>
            </a:avLst>
          </a:prstGeom>
          <a:solidFill>
            <a:srgbClr val="F1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613361" y="5113781"/>
            <a:ext cx="1554480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国内第一梯队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7 · 可重构数据流通过可重构计算阵列 CGRA，实现兼具高效能与通用灵活适配的双重优势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市场分析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可重构数据流在五大维度展现优良特征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依托通用计算阵列的动态重组能力实现 PPA 极致优化，同时兼容开放生态与多元场景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896112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96112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高算力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PPA 极致优化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动态重组保障高利用率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算力释放与能耗平衡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海量计算单元高利用率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21197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2921197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067501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067501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7501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高能效比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7501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存算融合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7501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存算融合降低访存代价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减少内存带宽依赖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单位能耗产出比高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92586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5092586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238890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238890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8890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可扩展性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38890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芯片级直连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8890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芯片级直连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集群构建难度低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RDMA 低延迟协同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263975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263975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410279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410279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10279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灵活性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10279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适配算法迭代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10279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计算单元动态重组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在线配置，匹配算法迭代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适配 CNN→Transformer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35364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9435364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9581668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581668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81668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通用性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81668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开放生态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81668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RISC-V 指令集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CUDA 与 Triton 生态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复用开源体系与工具链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49808" y="3824478"/>
            <a:ext cx="10692353" cy="91440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24127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重构机制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24127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可重构计算阵列按数据流动态重组，编译器调度数据流图计算顺序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96805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软件定义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6805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计算逻辑由软件定义而非固化，算法迭代无需改动硬件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69483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双重优势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69483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兼具高能效与通用灵活适配，在保障性能与能效比同时降本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49808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749808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932688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架构前提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2688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通用计算阵列 + 动态重组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数据流驱动而非指令驱动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374885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374885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4557765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生态支撑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57765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RISC-V 指令集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兼容 CUDA 与 Triton 工具链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999963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ounded Rectangle 57"/>
          <p:cNvSpPr/>
          <p:nvPr/>
        </p:nvSpPr>
        <p:spPr>
          <a:xfrm>
            <a:off x="7999963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8182843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落地价值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82843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集群构建难度大幅降低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支撑万亿参数模型训练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03 · 市场分析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高度进化潜力：天然适配三大未来芯片技术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可重构的技术特性，天然适配算网融合、三维集成和晶圆级等未来芯片技术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24127" y="2052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算网融合 · 芯片级直连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57600" y="1858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7705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适配网络融合实现芯片级直连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集群构建难度大幅降低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77896" y="1915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减少存储/传输网络依赖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8" y="2818638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49808" y="2818638"/>
            <a:ext cx="50292" cy="9601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24127" y="3195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三维集成 · 算力拓展载体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657600" y="3001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87705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垂直堆叠计算单元、3D DRAM 与高密度互连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大幅降低延迟与能耗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77896" y="3058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支撑万亿参数模型训练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9808" y="3961637"/>
            <a:ext cx="10692353" cy="96012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749808" y="3961637"/>
            <a:ext cx="50292" cy="960120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24127" y="4338574"/>
            <a:ext cx="2468880" cy="2611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4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晶圆级 · 集群核心支撑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57600" y="4144518"/>
            <a:ext cx="12700" cy="59436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7705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整片晶圆级互连架构，高一致性与高敏感度通道资源</a:t>
            </a:r>
          </a:p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匹配可重构数据流大规模动态并行调度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77896" y="4201668"/>
            <a:ext cx="3489944" cy="57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2000"/>
              </a:lnSpc>
              <a:spcAft>
                <a:spcPts val="500"/>
              </a:spcAft>
            </a:pPr>
            <a:r>
              <a:rPr sz="10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对每瓦每带宽的核心需求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49808" y="5122926"/>
            <a:ext cx="10692353" cy="82296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1060704" y="5250942"/>
            <a:ext cx="10070561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共同逻辑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" y="5506974"/>
            <a:ext cx="10070561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三项技术均围绕算力密度、数据通路与互连效率展开，恰好落在可重构架构可发力的位置。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668" y="384048"/>
            <a:ext cx="9605614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8 · 算网融合：更低数据延迟、更多场景适配（含 RDMA 与传统数据传输模式对比示意图）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668" y="384048"/>
            <a:ext cx="9605614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9 · 三维集成：大幅降低访存延迟与能耗，创造超高带宽、低延迟的立体数据通路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668" y="384048"/>
            <a:ext cx="9605614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10 · 晶圆级：实现超高系统级协同和资源利用率（一片晶圆即一颗芯片）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737360"/>
            <a:ext cx="36576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780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3054096"/>
            <a:ext cx="1051560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49808" y="3310128"/>
            <a:ext cx="6675120" cy="4897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新型 AI 算力芯片市场竞争格局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3891280"/>
            <a:ext cx="6675120" cy="28041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全球主流厂商全景、数据流路线竞争排名与五大代表厂商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18120" y="1737360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150–180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亿美元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18120" y="2212848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谷歌 2025 年相关业务收入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580376" y="1792224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7818120" y="2706624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0.8</a:t>
            </a:r>
            <a:r>
              <a:rPr sz="12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 亿美元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18120" y="3182112"/>
            <a:ext cx="3291840" cy="457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5000"/>
              </a:lnSpc>
            </a:pPr>
            <a:r>
              <a:rPr sz="10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清微智能 2025 年收入 · 全球第三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80376" y="2761488"/>
            <a:ext cx="41148" cy="65836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2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11 · 全球新型 AI 算力芯片领域主流厂商全景图（数据流路线 vs ASIC/DSA 路线）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75488" y="384048"/>
            <a:ext cx="68580" cy="544068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4" name="Picture 3" descr="p2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589" y="384048"/>
            <a:ext cx="9685772" cy="5440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9808" y="5916168"/>
            <a:ext cx="10689336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0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12 · 数据流路线 AI 算力芯片市场竞争排名（全球，2025，收入单位：亿美元）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04 · 竞争格局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五大代表厂商速览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1360678"/>
            <a:ext cx="10692353" cy="24180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8000"/>
              </a:lnSpc>
            </a:pPr>
            <a:r>
              <a:rPr sz="11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数据流路线以清微智能、Groq、SambaNova 为代表；ASIC/DSA 路线以华为、寒武纪为代表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896112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96112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清微智能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96112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2018 · 中国北京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6112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清华系，国产原创架构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累计出货超 3000 万颗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累计订单达 3 万张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21197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2921197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067501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067501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7501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Groq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7501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2016 · 美国加州山景城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67501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张量流处理器 TSP 架构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编译器全权调度，低延迟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英伟达 200 亿美元收购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92586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5092586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238890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238890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8890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SambaNova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38890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2017 · 美国加州帕洛阿尔托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38890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自研可重构数据流架构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Cardinal SN 自研芯片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累计融资超 10 亿美元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263975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263975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410279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410279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10279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华为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10279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1987 · 中国深圳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10279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昇腾基于自研达芬奇架构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39 年，170+ 国家运营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年研发投入 1700+ 亿元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435364" y="1675638"/>
            <a:ext cx="2006797" cy="19659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9435364" y="1675638"/>
            <a:ext cx="20067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9581668" y="1858518"/>
            <a:ext cx="347472" cy="34747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581668" y="1908810"/>
            <a:ext cx="347472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81668" y="2334006"/>
            <a:ext cx="1714189" cy="2463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6000"/>
              </a:lnSpc>
            </a:pPr>
            <a:r>
              <a:rPr sz="13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寒武纪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81668" y="2598674"/>
            <a:ext cx="1714189" cy="18618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4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2016 · 中国北京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581668" y="2858008"/>
            <a:ext cx="1714189" cy="673861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云边端一体，训推融合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中国 AI 芯片首家上市</a:t>
            </a:r>
          </a:p>
          <a:p>
            <a:pPr algn="l" marL="137160" indent="-137160">
              <a:lnSpc>
                <a:spcPct val="130000"/>
              </a:lnSpc>
              <a:spcAft>
                <a:spcPts val="400"/>
              </a:spcAft>
            </a:pPr>
            <a:r>
              <a:rPr sz="95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95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年营收稳定在 7 亿元规模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49808" y="3824478"/>
            <a:ext cx="10692353" cy="914400"/>
          </a:xfrm>
          <a:prstGeom prst="roundRect">
            <a:avLst>
              <a:gd name="adj" fmla="val 6000"/>
            </a:avLst>
          </a:prstGeom>
          <a:solidFill>
            <a:srgbClr val="303C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24127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数据流路线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24127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清微智能、Groq、SambaNova 三家，均以可重构数据流为核心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96805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ASIC/DSA 路线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96805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华为、寒武纪等国内力量主导，是厂商全景中的国产阵营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69483" y="3970782"/>
            <a:ext cx="3198357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收入分化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969483" y="4245102"/>
            <a:ext cx="3198357" cy="3474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80" b="0">
                <a:solidFill>
                  <a:srgbClr val="D6E2EE"/>
                </a:solidFill>
                <a:latin typeface="微软雅黑"/>
                <a:ea typeface="微软雅黑"/>
                <a:cs typeface="微软雅黑"/>
              </a:rPr>
              <a:t>谷歌 150–180 亿美元断层领先；清微 0.8、SambaNova 0.5–0.8、Groq 约 1 亿美元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49808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749808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932688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产品细节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32688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清微 TX8 云端 / TX5 边缘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寒武纪 MLU100/270/370/220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374885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374885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TextBox 54"/>
          <p:cNvSpPr txBox="1"/>
          <p:nvPr/>
        </p:nvSpPr>
        <p:spPr>
          <a:xfrm>
            <a:off x="4557765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落地与规格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557765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清微出货 3000 万颗、订单 3 万张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GroqChip 14nm、约 185W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999963" y="4921758"/>
            <a:ext cx="3442197" cy="114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ounded Rectangle 57"/>
          <p:cNvSpPr/>
          <p:nvPr/>
        </p:nvSpPr>
        <p:spPr>
          <a:xfrm>
            <a:off x="7999963" y="4921758"/>
            <a:ext cx="3442197" cy="50292"/>
          </a:xfrm>
          <a:prstGeom prst="roundRect">
            <a:avLst>
              <a:gd name="adj" fmla="val 50000"/>
            </a:avLst>
          </a:prstGeom>
          <a:solidFill>
            <a:srgbClr val="1F66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TextBox 58"/>
          <p:cNvSpPr txBox="1"/>
          <p:nvPr/>
        </p:nvSpPr>
        <p:spPr>
          <a:xfrm>
            <a:off x="8182843" y="5104638"/>
            <a:ext cx="3076437" cy="31089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14000"/>
              </a:lnSpc>
            </a:pPr>
            <a:r>
              <a:rPr sz="1200" b="1">
                <a:solidFill>
                  <a:srgbClr val="242D4F"/>
                </a:solidFill>
                <a:latin typeface="微软雅黑"/>
                <a:ea typeface="微软雅黑"/>
                <a:cs typeface="微软雅黑"/>
              </a:rPr>
              <a:t>生态与收入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182843" y="5406390"/>
            <a:ext cx="3076437" cy="51206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华为开源软件生态，自主可控</a:t>
            </a:r>
          </a:p>
          <a:p>
            <a:pPr algn="l" marL="146304" indent="-146304">
              <a:lnSpc>
                <a:spcPct val="134000"/>
              </a:lnSpc>
              <a:spcAft>
                <a:spcPts val="600"/>
              </a:spcAft>
            </a:pPr>
            <a:r>
              <a:rPr sz="1000" b="1">
                <a:solidFill>
                  <a:srgbClr val="1F66AF"/>
                </a:solidFill>
                <a:latin typeface="微软雅黑"/>
                <a:ea typeface="微软雅黑"/>
                <a:cs typeface="微软雅黑"/>
              </a:rPr>
              <a:t>· </a:t>
            </a:r>
            <a:r>
              <a:rPr sz="10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SambaNova 200+ 数据中心部署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dark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731520"/>
            <a:ext cx="10692353" cy="2560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1024128"/>
            <a:ext cx="10692353" cy="548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三大路线蓬勃发展，五大特质迈向万亿蓝海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700784"/>
            <a:ext cx="65836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49808" y="2011680"/>
            <a:ext cx="9195424" cy="262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200" b="0">
                <a:solidFill>
                  <a:srgbClr val="A9BCD0"/>
                </a:solidFill>
                <a:latin typeface="微软雅黑"/>
                <a:ea typeface="微软雅黑"/>
                <a:cs typeface="微软雅黑"/>
              </a:rPr>
              <a:t>沙利文判断：新型 AI 算力芯片大概率复制 GPGPU 高速增长路径；中国市场 2029 年突破 1 万亿元，2035E–2040E 迈向万亿级。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9808" y="2456688"/>
            <a:ext cx="2535928" cy="1600200"/>
          </a:xfrm>
          <a:prstGeom prst="roundRect">
            <a:avLst>
              <a:gd name="adj" fmla="val 5000"/>
            </a:avLst>
          </a:prstGeom>
          <a:solidFill>
            <a:srgbClr val="4D577E"/>
          </a:solidFill>
          <a:ln w="9525">
            <a:solidFill>
              <a:srgbClr val="878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749808" y="2456688"/>
            <a:ext cx="253592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32688" y="2621280"/>
            <a:ext cx="2170168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路线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877312"/>
            <a:ext cx="2170168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 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3279648"/>
            <a:ext cx="2170168" cy="3246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GPGPU 通用阵营 + DATAFLOW 数据流 + ASIC/DSA 专用阵营，三线并进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68616" y="2456688"/>
            <a:ext cx="2535928" cy="1600200"/>
          </a:xfrm>
          <a:prstGeom prst="roundRect">
            <a:avLst>
              <a:gd name="adj" fmla="val 5000"/>
            </a:avLst>
          </a:prstGeom>
          <a:solidFill>
            <a:srgbClr val="4D577E"/>
          </a:solidFill>
          <a:ln w="9525">
            <a:solidFill>
              <a:srgbClr val="878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3468616" y="2456688"/>
            <a:ext cx="253592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3651496" y="2621280"/>
            <a:ext cx="2170168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特质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1496" y="2877312"/>
            <a:ext cx="2170168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 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1496" y="3279648"/>
            <a:ext cx="2170168" cy="3246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高算力·能效比·灵活性·通用性·可扩展性，逐项破解三大产业痛点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87424" y="2456688"/>
            <a:ext cx="2535928" cy="1600200"/>
          </a:xfrm>
          <a:prstGeom prst="roundRect">
            <a:avLst>
              <a:gd name="adj" fmla="val 5000"/>
            </a:avLst>
          </a:prstGeom>
          <a:solidFill>
            <a:srgbClr val="4D577E"/>
          </a:solidFill>
          <a:ln w="9525">
            <a:solidFill>
              <a:srgbClr val="878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187424" y="2456688"/>
            <a:ext cx="253592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70304" y="2621280"/>
            <a:ext cx="2170168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空间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70304" y="2877312"/>
            <a:ext cx="2170168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万亿级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0304" y="3279648"/>
            <a:ext cx="2170168" cy="3246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2030E 中国 AI 算力芯片市场 16156.0 亿元；2035E–2040E 新型芯片达万亿量级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06233" y="2456688"/>
            <a:ext cx="2535928" cy="1600200"/>
          </a:xfrm>
          <a:prstGeom prst="roundRect">
            <a:avLst>
              <a:gd name="adj" fmla="val 5000"/>
            </a:avLst>
          </a:prstGeom>
          <a:solidFill>
            <a:srgbClr val="4D577E"/>
          </a:solidFill>
          <a:ln w="9525">
            <a:solidFill>
              <a:srgbClr val="878EA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8906233" y="2456688"/>
            <a:ext cx="2535928" cy="45720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089113" y="2621280"/>
            <a:ext cx="2170168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格局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89113" y="2877312"/>
            <a:ext cx="2170168" cy="3291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一超四强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89113" y="3279648"/>
            <a:ext cx="2170168" cy="3246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00" b="0">
                <a:solidFill>
                  <a:srgbClr val="9FB4C8"/>
                </a:solidFill>
                <a:latin typeface="微软雅黑"/>
                <a:ea typeface="微软雅黑"/>
                <a:cs typeface="微软雅黑"/>
              </a:rPr>
              <a:t>谷歌断层领先，清微智能以约 0.8 亿美元收入跻身全球前三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" y="4294632"/>
            <a:ext cx="10692353" cy="1051560"/>
          </a:xfrm>
          <a:prstGeom prst="roundRect">
            <a:avLst>
              <a:gd name="adj" fmla="val 5000"/>
            </a:avLst>
          </a:prstGeom>
          <a:solidFill>
            <a:srgbClr val="4D577E"/>
          </a:solidFill>
          <a:ln w="9525">
            <a:solidFill>
              <a:srgbClr val="C9A22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60704" y="4459224"/>
            <a:ext cx="10070561" cy="7223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6000"/>
              </a:lnSpc>
            </a:pPr>
            <a:r>
              <a:rPr sz="1150" b="0">
                <a:solidFill>
                  <a:srgbClr val="E6EDF5"/>
                </a:solidFill>
                <a:latin typeface="微软雅黑"/>
                <a:ea typeface="微软雅黑"/>
                <a:cs typeface="微软雅黑"/>
              </a:rPr>
              <a:t>数据口径：全部数值、厂商与结论均取自原文及其 33 张研报原图；2029 年突破 10000 亿元、2030E 16156.0 亿元等数值照原文保留。图 6 的 1,000 / 15,000 / 60,000 亿元归属原图未明确区分，已在 P17 加注口径提示；图 2 与图 9 市场口径不同，不可直接相减；图 11 与图 5、图 12 对 Groq 状态的表述差异见附录 P31，最终以沙利文公司报告为准。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_light_303C6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420624"/>
            <a:ext cx="10692353" cy="2377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C9A227"/>
                </a:solidFill>
                <a:latin typeface="微软雅黑"/>
                <a:ea typeface="微软雅黑"/>
                <a:cs typeface="微软雅黑"/>
              </a:rPr>
              <a:t>APPENDIX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692353" cy="4279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6000"/>
              </a:lnSpc>
            </a:pPr>
            <a:r>
              <a:rPr sz="25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资料来源与口径说明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177798"/>
            <a:ext cx="566928" cy="41148"/>
          </a:xfrm>
          <a:prstGeom prst="roundRect">
            <a:avLst>
              <a:gd name="adj" fmla="val 50000"/>
            </a:avLst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749808" y="1481328"/>
            <a:ext cx="10692353" cy="9326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49808" y="1481328"/>
            <a:ext cx="45720" cy="932688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05840" y="1600200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报告与出品方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1892808"/>
            <a:ext cx="9195424" cy="3406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《2026全球新型算力芯片及未来关键技术发展行业研究报告》，弗若斯特沙利文（Frost &amp; Sullivan，沙利文研究）；微信公众号「算力核芯」2026-10-08 发布推广稿。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2496312"/>
            <a:ext cx="10692353" cy="9326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49808" y="2496312"/>
            <a:ext cx="45720" cy="932688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2615184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原文正文范围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2907792"/>
            <a:ext cx="9195424" cy="3406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原文正文仅 3 条要点：两大阵营与三大路线；新型 AI 算力芯片五大核心特质及三大驱动因素；算力是数字经济的核心生产资料，支撑未来万亿规模商业前景。本演示全部信息来自其 33 张研报原图。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8" y="3511296"/>
            <a:ext cx="10692353" cy="9326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49808" y="3511296"/>
            <a:ext cx="45720" cy="932688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005840" y="3630168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图表口径与单位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3922776"/>
            <a:ext cx="9195424" cy="34061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9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市场规模单位为亿元人民币（图 2）；智能算力单位为 EFlops（图 3，10¹⁸ 浮点运算/秒）；厂商收入单位为亿美元（图 12）。图中标注 E 即预测值。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4526280"/>
            <a:ext cx="10692353" cy="932688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DEE0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49808" y="4526280"/>
            <a:ext cx="45720" cy="932688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1005840" y="4645152"/>
            <a:ext cx="4490788" cy="2743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5000"/>
              </a:lnSpc>
            </a:pPr>
            <a:r>
              <a:rPr sz="1200" b="1">
                <a:solidFill>
                  <a:srgbClr val="303C69"/>
                </a:solidFill>
                <a:latin typeface="微软雅黑"/>
                <a:ea typeface="微软雅黑"/>
                <a:cs typeface="微软雅黑"/>
              </a:rPr>
              <a:t>数据口径提示与表述差异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4937760"/>
            <a:ext cx="9195424" cy="444627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26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图 6 标题为「含 GPGPU 与新型 AI 算力芯片」，但 1,000 亿 / 15,000 亿 / 60,000 亿 的归属原图未明确区分，此处保留原始数值不作修正；图 2 与图 9 市场口径不同，不可直接相减。图 11 对 Groq 表述为「核心技术被英伟达收购」，图 5、图 12 表述为「以约 200 亿美元收购」，均照原文保留。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9808" y="5596128"/>
            <a:ext cx="10692353" cy="422910"/>
          </a:xfrm>
          <a:prstGeom prst="roundRect">
            <a:avLst>
              <a:gd name="adj" fmla="val 5000"/>
            </a:avLst>
          </a:prstGeom>
          <a:solidFill>
            <a:srgbClr val="F1F1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49808" y="5596128"/>
            <a:ext cx="45720" cy="422910"/>
          </a:xfrm>
          <a:prstGeom prst="roundRect">
            <a:avLst>
              <a:gd name="adj" fmla="val 50000"/>
            </a:avLst>
          </a:prstGeom>
          <a:solidFill>
            <a:srgbClr val="555F8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024127" y="5715000"/>
            <a:ext cx="10143713" cy="18516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2C3761"/>
                </a:solidFill>
                <a:latin typeface="微软雅黑"/>
                <a:ea typeface="微软雅黑"/>
                <a:cs typeface="微软雅黑"/>
              </a:rPr>
              <a:t>本演示未引入任何原文之外的数据、案例或结论；所引数值均可在原文中找到出处。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6263640"/>
            <a:ext cx="10692353" cy="7620"/>
          </a:xfrm>
          <a:prstGeom prst="rect">
            <a:avLst/>
          </a:prstGeom>
          <a:solidFill>
            <a:srgbClr val="DEE0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6355080"/>
            <a:ext cx="7484647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6E7B8A"/>
                </a:solidFill>
                <a:latin typeface="微软雅黑"/>
                <a:ea typeface="微软雅黑"/>
                <a:cs typeface="微软雅黑"/>
              </a:rPr>
              <a:t>来源：沙利文研究《2026全球新型算力芯片及未来关键技术发展行业研究报告》 ｜ 公众号「算力核芯」2026-10-08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27761" y="6355080"/>
            <a:ext cx="914400" cy="2194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50" b="1">
                <a:solidFill>
                  <a:srgbClr val="555F84"/>
                </a:solidFill>
                <a:latin typeface="微软雅黑"/>
                <a:ea typeface="微软雅黑"/>
                <a:cs typeface="微软雅黑"/>
              </a:rPr>
              <a:t>31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