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4572000"/>
            <a:ext cx="5486400" cy="228600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058400" y="0"/>
            <a:ext cx="2133295" cy="45720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914400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FFB79D"/>
                </a:solidFill>
                <a:latin typeface="Microsoft YaHei"/>
                <a:ea typeface="Microsoft YaHei"/>
              </a:rPr>
              <a:t>INDUSTRY REPORT  / 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2026 中国 AI 厂商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5800" b="1">
                <a:solidFill>
                  <a:srgbClr val="FFFFFF"/>
                </a:solidFill>
                <a:latin typeface="Microsoft YaHei"/>
                <a:ea typeface="Microsoft YaHei"/>
              </a:rPr>
              <a:t>Token 收入榜单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83280"/>
            <a:ext cx="100584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0">
                <a:solidFill>
                  <a:srgbClr val="CFD8DC"/>
                </a:solidFill>
                <a:latin typeface="Microsoft YaHei"/>
                <a:ea typeface="Microsoft YaHei"/>
              </a:rPr>
              <a:t>以 2026 年 8 月 Token 收入年化为口径，重绘中国 AI 商业化格局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5074920"/>
            <a:ext cx="2377440" cy="640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120640"/>
            <a:ext cx="2286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  <a:ea typeface="Microsoft YaHei"/>
              </a:rPr>
              <a:t>出品方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349240"/>
            <a:ext cx="22860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" b="1">
                <a:solidFill>
                  <a:srgbClr val="1A237E"/>
                </a:solidFill>
                <a:latin typeface="Microsoft YaHei"/>
                <a:ea typeface="Microsoft YaHei"/>
              </a:rPr>
              <a:t>爱分析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91840" y="5074920"/>
            <a:ext cx="2377440" cy="640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37560" y="5120640"/>
            <a:ext cx="2286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  <a:ea typeface="Microsoft YaHei"/>
              </a:rPr>
              <a:t>发布时间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5349240"/>
            <a:ext cx="22860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" b="1">
                <a:solidFill>
                  <a:srgbClr val="1A237E"/>
                </a:solidFill>
                <a:latin typeface="Microsoft YaHei"/>
                <a:ea typeface="Microsoft YaHei"/>
              </a:rPr>
              <a:t>2026.09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52160" y="5074920"/>
            <a:ext cx="2377440" cy="640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97880" y="5120640"/>
            <a:ext cx="22860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>
                <a:solidFill>
                  <a:srgbClr val="6B7380"/>
                </a:solidFill>
                <a:latin typeface="Microsoft YaHei"/>
                <a:ea typeface="Microsoft YaHei"/>
              </a:rPr>
              <a:t>发布账号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97880" y="5349240"/>
            <a:ext cx="22860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" b="1">
                <a:solidFill>
                  <a:srgbClr val="1A237E"/>
                </a:solidFill>
                <a:latin typeface="Microsoft YaHei"/>
                <a:ea typeface="Microsoft YaHei"/>
              </a:rPr>
              <a:t>报告研究社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0" y="5074920"/>
            <a:ext cx="438912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TOP VENDOR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0" y="5349240"/>
            <a:ext cx="438912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字节跳动  ·  ¥300 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0" y="6446520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1000" b="0">
                <a:solidFill>
                  <a:srgbClr val="90A4AE"/>
                </a:solidFill>
                <a:latin typeface="Microsoft YaHei"/>
                <a:ea typeface="Microsoft YaHei"/>
              </a:rPr>
              <a:t>Slide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92608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目录  · 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75120"/>
            <a:ext cx="12191695" cy="36576"/>
          </a:xfrm>
          <a:prstGeom prst="rect">
            <a:avLst/>
          </a:prstGeom>
          <a:solidFill>
            <a:srgbClr val="E0E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280160"/>
            <a:ext cx="521208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280160"/>
            <a:ext cx="91440" cy="228600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46304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4200" b="1">
                <a:solidFill>
                  <a:srgbClr val="2196F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94560"/>
            <a:ext cx="45720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200" b="1">
                <a:solidFill>
                  <a:srgbClr val="1A237E"/>
                </a:solidFill>
                <a:latin typeface="Microsoft YaHei"/>
                <a:ea typeface="Microsoft YaHei"/>
              </a:rPr>
              <a:t>榜单格局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743200"/>
            <a:ext cx="45720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  <a:ea typeface="Microsoft YaHei"/>
              </a:rPr>
              <a:t>Token 收入年化总览与梯队划分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20" y="1280160"/>
            <a:ext cx="521208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1280160"/>
            <a:ext cx="91440" cy="228600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146304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4200" b="1">
                <a:solidFill>
                  <a:srgbClr val="2196F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194560"/>
            <a:ext cx="45720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200" b="1">
                <a:solidFill>
                  <a:srgbClr val="1A237E"/>
                </a:solidFill>
                <a:latin typeface="Microsoft YaHei"/>
                <a:ea typeface="Microsoft YaHei"/>
              </a:rPr>
              <a:t>厂商表现分化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743200"/>
            <a:ext cx="45720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  <a:ea typeface="Microsoft YaHei"/>
              </a:rPr>
              <a:t>头部厂商的差异化路径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931920"/>
            <a:ext cx="521208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" y="3931920"/>
            <a:ext cx="91440" cy="228600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411480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4200" b="1">
                <a:solidFill>
                  <a:srgbClr val="2196F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846320"/>
            <a:ext cx="45720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200" b="1">
                <a:solidFill>
                  <a:srgbClr val="1A237E"/>
                </a:solidFill>
                <a:latin typeface="Microsoft YaHei"/>
                <a:ea typeface="Microsoft YaHei"/>
              </a:rPr>
              <a:t>行业洞察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394960"/>
            <a:ext cx="45720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  <a:ea typeface="Microsoft YaHei"/>
              </a:rPr>
              <a:t>中美路线分叉与未来趋势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17920" y="3931920"/>
            <a:ext cx="521208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17920" y="3931920"/>
            <a:ext cx="91440" cy="228600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0" y="4114800"/>
            <a:ext cx="182880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4200" b="1">
                <a:solidFill>
                  <a:srgbClr val="2196F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4846320"/>
            <a:ext cx="45720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200" b="1">
                <a:solidFill>
                  <a:srgbClr val="1A237E"/>
                </a:solidFill>
                <a:latin typeface="Microsoft YaHei"/>
                <a:ea typeface="Microsoft YaHei"/>
              </a:rPr>
              <a:t>报告图表附录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5394960"/>
            <a:ext cx="45720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  <a:ea typeface="Microsoft YaHei"/>
              </a:rPr>
              <a:t>原报告核心可视化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5486400" cy="2560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0" b="1">
                <a:solidFill>
                  <a:srgbClr val="2196F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0" y="2011680"/>
            <a:ext cx="548640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榜单格局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2834640"/>
            <a:ext cx="5486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0">
                <a:solidFill>
                  <a:srgbClr val="FFB79D"/>
                </a:solidFill>
                <a:latin typeface="Microsoft YaHei"/>
                <a:ea typeface="Microsoft YaHei"/>
              </a:rPr>
              <a:t>SECTION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0" y="3566160"/>
            <a:ext cx="5029200" cy="4572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0" y="3749039"/>
            <a:ext cx="5029200" cy="1828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0">
                <a:solidFill>
                  <a:srgbClr val="B0BECC"/>
                </a:solidFill>
                <a:latin typeface="Microsoft YaHei"/>
                <a:ea typeface="Microsoft YaHei"/>
              </a:rPr>
              <a:t>Token 收入年化总览、梯队划分与头部高度集中态势。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90A4AE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90A4AE"/>
                </a:solidFill>
                <a:latin typeface="Microsoft YaHei"/>
                <a:ea typeface="Microsoft YaHei"/>
              </a:rPr>
              <a:t>榜单格局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CCD8E6"/>
                </a:solidFill>
                <a:latin typeface="Microsoft YaHei"/>
                <a:ea typeface="Microsoft YaHei"/>
              </a:rPr>
              <a:t>01 / 榜单格局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292608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榜单格局  ·  Token 收入年化梯队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75120"/>
            <a:ext cx="12191695" cy="36576"/>
          </a:xfrm>
          <a:prstGeom prst="rect">
            <a:avLst/>
          </a:prstGeom>
          <a:solidFill>
            <a:srgbClr val="E0E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960120"/>
            <a:ext cx="11247120" cy="6400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033271"/>
            <a:ext cx="109728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1">
                <a:solidFill>
                  <a:srgbClr val="1A237E"/>
                </a:solidFill>
                <a:latin typeface="Microsoft YaHei"/>
                <a:ea typeface="Microsoft YaHei"/>
              </a:rPr>
              <a:t>TOP 1 字节跳动 300 亿 断崖式领先  ·  TOP 2-3 阿里 160 亿 / 智谱 110 亿 组成百亿梯队  ·  TOP 4-7 50 亿量级  ·  TOP 8-9 腾讯 32 亿 / 百度 25 亿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914400" cy="41148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856232"/>
            <a:ext cx="9144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排名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1600" y="1783080"/>
            <a:ext cx="2194560" cy="41148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63040" y="1856232"/>
            <a:ext cx="21945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厂商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66160" y="1783080"/>
            <a:ext cx="1645920" cy="41148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0" y="1856232"/>
            <a:ext cx="1645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收入(亿元)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12080" y="1783080"/>
            <a:ext cx="6583680" cy="41148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0" y="1856232"/>
            <a:ext cx="65836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关键定位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94560"/>
            <a:ext cx="91440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371600" y="2194560"/>
            <a:ext cx="219456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566160" y="2194560"/>
            <a:ext cx="164592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212080" y="2194560"/>
            <a:ext cx="658368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2258568"/>
            <a:ext cx="9144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2196F3"/>
                </a:solidFill>
                <a:latin typeface="Microsoft YaHei"/>
                <a:ea typeface="Microsoft YaHei"/>
              </a:rPr>
              <a:t>#1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2258568"/>
            <a:ext cx="21945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2121"/>
                </a:solidFill>
                <a:latin typeface="Microsoft YaHei"/>
                <a:ea typeface="Microsoft YaHei"/>
              </a:rPr>
              <a:t>字节跳动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0" y="2258568"/>
            <a:ext cx="1645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96F3"/>
                </a:solidFill>
                <a:latin typeface="Microsoft YaHei"/>
                <a:ea typeface="Microsoft YaHei"/>
              </a:rPr>
              <a:t>300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0" y="2258568"/>
            <a:ext cx="65836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>
                <a:solidFill>
                  <a:srgbClr val="212121"/>
                </a:solidFill>
                <a:latin typeface="Microsoft YaHei"/>
                <a:ea typeface="Microsoft YaHei"/>
              </a:rPr>
              <a:t>断崖式领先；视频场景定价权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606040"/>
            <a:ext cx="91440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371600" y="2606040"/>
            <a:ext cx="219456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566160" y="2606040"/>
            <a:ext cx="164592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212080" y="2606040"/>
            <a:ext cx="658368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48640" y="2670048"/>
            <a:ext cx="9144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2196F3"/>
                </a:solidFill>
                <a:latin typeface="Microsoft YaHei"/>
                <a:ea typeface="Microsoft YaHei"/>
              </a:rPr>
              <a:t>#2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2670048"/>
            <a:ext cx="21945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2121"/>
                </a:solidFill>
                <a:latin typeface="Microsoft YaHei"/>
                <a:ea typeface="Microsoft YaHei"/>
              </a:rPr>
              <a:t>阿里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0" y="2670048"/>
            <a:ext cx="1645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96F3"/>
                </a:solidFill>
                <a:latin typeface="Microsoft YaHei"/>
                <a:ea typeface="Microsoft YaHei"/>
              </a:rPr>
              <a:t>160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03520" y="2670048"/>
            <a:ext cx="65836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>
                <a:solidFill>
                  <a:srgbClr val="212121"/>
                </a:solidFill>
                <a:latin typeface="Microsoft YaHei"/>
                <a:ea typeface="Microsoft YaHei"/>
              </a:rPr>
              <a:t>唯一打通芯片-云-模型-应用全栈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017520"/>
            <a:ext cx="91440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371600" y="3017520"/>
            <a:ext cx="219456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566160" y="3017520"/>
            <a:ext cx="164592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212080" y="3017520"/>
            <a:ext cx="658368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8640" y="3081528"/>
            <a:ext cx="9144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2196F3"/>
                </a:solidFill>
                <a:latin typeface="Microsoft YaHei"/>
                <a:ea typeface="Microsoft YaHei"/>
              </a:rPr>
              <a:t>#3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3081528"/>
            <a:ext cx="21945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2121"/>
                </a:solidFill>
                <a:latin typeface="Microsoft YaHei"/>
                <a:ea typeface="Microsoft YaHei"/>
              </a:rPr>
              <a:t>智谱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57600" y="3081528"/>
            <a:ext cx="1645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96F3"/>
                </a:solidFill>
                <a:latin typeface="Microsoft YaHei"/>
                <a:ea typeface="Microsoft YaHei"/>
              </a:rPr>
              <a:t>110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03520" y="3081528"/>
            <a:ext cx="65836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>
                <a:solidFill>
                  <a:srgbClr val="212121"/>
                </a:solidFill>
                <a:latin typeface="Microsoft YaHei"/>
                <a:ea typeface="Microsoft YaHei"/>
              </a:rPr>
              <a:t>押注 AI Coding，量价齐升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3429000"/>
            <a:ext cx="91440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371600" y="3429000"/>
            <a:ext cx="219456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3566160" y="3429000"/>
            <a:ext cx="164592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212080" y="3429000"/>
            <a:ext cx="658368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8640" y="3493008"/>
            <a:ext cx="9144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FF6E40"/>
                </a:solidFill>
                <a:latin typeface="Microsoft YaHei"/>
                <a:ea typeface="Microsoft YaHei"/>
              </a:rPr>
              <a:t>#4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63040" y="3493008"/>
            <a:ext cx="21945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2121"/>
                </a:solidFill>
                <a:latin typeface="Microsoft YaHei"/>
                <a:ea typeface="Microsoft YaHei"/>
              </a:rPr>
              <a:t>DeepSeek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657600" y="3493008"/>
            <a:ext cx="1645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FF6E40"/>
                </a:solidFill>
                <a:latin typeface="Microsoft YaHei"/>
                <a:ea typeface="Microsoft YaHei"/>
              </a:rPr>
              <a:t>60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03520" y="3493008"/>
            <a:ext cx="65836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>
                <a:solidFill>
                  <a:srgbClr val="212121"/>
                </a:solidFill>
                <a:latin typeface="Microsoft YaHei"/>
                <a:ea typeface="Microsoft YaHei"/>
              </a:rPr>
              <a:t>口碑与毛利率双高（82.9%）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57200" y="3840480"/>
            <a:ext cx="91440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371600" y="3840480"/>
            <a:ext cx="219456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566160" y="3840480"/>
            <a:ext cx="164592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5212080" y="3840480"/>
            <a:ext cx="658368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48640" y="3904488"/>
            <a:ext cx="9144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FF6E40"/>
                </a:solidFill>
                <a:latin typeface="Microsoft YaHei"/>
                <a:ea typeface="Microsoft YaHei"/>
              </a:rPr>
              <a:t>#5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463040" y="3904488"/>
            <a:ext cx="21945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2121"/>
                </a:solidFill>
                <a:latin typeface="Microsoft YaHei"/>
                <a:ea typeface="Microsoft YaHei"/>
              </a:rPr>
              <a:t>Kimi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657600" y="3904488"/>
            <a:ext cx="1645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FF6E40"/>
                </a:solidFill>
                <a:latin typeface="Microsoft YaHei"/>
                <a:ea typeface="Microsoft YaHei"/>
              </a:rPr>
              <a:t>58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303520" y="3904488"/>
            <a:ext cx="65836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>
                <a:solidFill>
                  <a:srgbClr val="212121"/>
                </a:solidFill>
                <a:latin typeface="Microsoft YaHei"/>
                <a:ea typeface="Microsoft YaHei"/>
              </a:rPr>
              <a:t>K3 大模型带来爆发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4251960"/>
            <a:ext cx="91440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371600" y="4251960"/>
            <a:ext cx="219456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3566160" y="4251960"/>
            <a:ext cx="164592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212080" y="4251960"/>
            <a:ext cx="658368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48640" y="4315968"/>
            <a:ext cx="9144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FF6E40"/>
                </a:solidFill>
                <a:latin typeface="Microsoft YaHei"/>
                <a:ea typeface="Microsoft YaHei"/>
              </a:rPr>
              <a:t>#6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463040" y="4315968"/>
            <a:ext cx="21945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2121"/>
                </a:solidFill>
                <a:latin typeface="Microsoft YaHei"/>
                <a:ea typeface="Microsoft YaHei"/>
              </a:rPr>
              <a:t>MiniMax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657600" y="4315968"/>
            <a:ext cx="1645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FF6E40"/>
                </a:solidFill>
                <a:latin typeface="Microsoft YaHei"/>
                <a:ea typeface="Microsoft YaHei"/>
              </a:rPr>
              <a:t>48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303520" y="4315968"/>
            <a:ext cx="65836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>
                <a:solidFill>
                  <a:srgbClr val="212121"/>
                </a:solidFill>
                <a:latin typeface="Microsoft YaHei"/>
                <a:ea typeface="Microsoft YaHei"/>
              </a:rPr>
              <a:t>视频模型拓展海外市场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7200" y="4663440"/>
            <a:ext cx="91440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371600" y="4663440"/>
            <a:ext cx="219456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3566160" y="4663440"/>
            <a:ext cx="164592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5212080" y="4663440"/>
            <a:ext cx="658368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548640" y="4727448"/>
            <a:ext cx="9144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FF6E40"/>
                </a:solidFill>
                <a:latin typeface="Microsoft YaHei"/>
                <a:ea typeface="Microsoft YaHei"/>
              </a:rPr>
              <a:t>#7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463040" y="4727448"/>
            <a:ext cx="21945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2121"/>
                </a:solidFill>
                <a:latin typeface="Microsoft YaHei"/>
                <a:ea typeface="Microsoft YaHei"/>
              </a:rPr>
              <a:t>可灵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657600" y="4727448"/>
            <a:ext cx="1645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FF6E40"/>
                </a:solidFill>
                <a:latin typeface="Microsoft YaHei"/>
                <a:ea typeface="Microsoft YaHei"/>
              </a:rPr>
              <a:t>40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03520" y="4727448"/>
            <a:ext cx="65836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>
                <a:solidFill>
                  <a:srgbClr val="212121"/>
                </a:solidFill>
                <a:latin typeface="Microsoft YaHei"/>
                <a:ea typeface="Microsoft YaHei"/>
              </a:rPr>
              <a:t>视频模型，估值已超 MiniMax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57200" y="5074920"/>
            <a:ext cx="91440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371600" y="5074920"/>
            <a:ext cx="219456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566160" y="5074920"/>
            <a:ext cx="164592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5212080" y="5074920"/>
            <a:ext cx="6583680" cy="411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48640" y="5138928"/>
            <a:ext cx="9144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6B7380"/>
                </a:solidFill>
                <a:latin typeface="Microsoft YaHei"/>
                <a:ea typeface="Microsoft YaHei"/>
              </a:rPr>
              <a:t>#8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463040" y="5138928"/>
            <a:ext cx="21945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2121"/>
                </a:solidFill>
                <a:latin typeface="Microsoft YaHei"/>
                <a:ea typeface="Microsoft YaHei"/>
              </a:rPr>
              <a:t>腾讯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657600" y="5138928"/>
            <a:ext cx="1645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6B7380"/>
                </a:solidFill>
                <a:latin typeface="Microsoft YaHei"/>
                <a:ea typeface="Microsoft YaHei"/>
              </a:rPr>
              <a:t>32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303520" y="5138928"/>
            <a:ext cx="65836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>
                <a:solidFill>
                  <a:srgbClr val="212121"/>
                </a:solidFill>
                <a:latin typeface="Microsoft YaHei"/>
                <a:ea typeface="Microsoft YaHei"/>
              </a:rPr>
              <a:t>态度不紧不慢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57200" y="5486400"/>
            <a:ext cx="91440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371600" y="5486400"/>
            <a:ext cx="219456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3566160" y="5486400"/>
            <a:ext cx="164592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5212080" y="5486400"/>
            <a:ext cx="6583680" cy="411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548640" y="5550408"/>
            <a:ext cx="91440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6B7380"/>
                </a:solidFill>
                <a:latin typeface="Microsoft YaHei"/>
                <a:ea typeface="Microsoft YaHei"/>
              </a:rPr>
              <a:t>#9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463040" y="5550408"/>
            <a:ext cx="219456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212121"/>
                </a:solidFill>
                <a:latin typeface="Microsoft YaHei"/>
                <a:ea typeface="Microsoft YaHei"/>
              </a:rPr>
              <a:t>百度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657600" y="5550408"/>
            <a:ext cx="164592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6B7380"/>
                </a:solidFill>
                <a:latin typeface="Microsoft YaHei"/>
                <a:ea typeface="Microsoft YaHei"/>
              </a:rPr>
              <a:t>25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303520" y="5550408"/>
            <a:ext cx="6583680" cy="320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0">
                <a:solidFill>
                  <a:srgbClr val="212121"/>
                </a:solidFill>
                <a:latin typeface="Microsoft YaHei"/>
                <a:ea typeface="Microsoft YaHei"/>
              </a:rPr>
              <a:t>明显掉队</a:t>
            </a:r>
          </a:p>
        </p:txBody>
      </p:sp>
      <p:sp>
        <p:nvSpPr>
          <p:cNvPr id="89" name="Rectangle 88"/>
          <p:cNvSpPr/>
          <p:nvPr/>
        </p:nvSpPr>
        <p:spPr>
          <a:xfrm>
            <a:off x="457200" y="5989320"/>
            <a:ext cx="11247120" cy="59436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640080" y="6053328"/>
            <a:ext cx="109728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★  头部高度集中：字节跳动 + 阿里 + 智谱 三家合计 570 亿，约占 TOP 9 总收入 70%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5486400" cy="2560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0" b="1">
                <a:solidFill>
                  <a:srgbClr val="2196F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0" y="2011680"/>
            <a:ext cx="548640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厂商表现分化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2834640"/>
            <a:ext cx="5486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0">
                <a:solidFill>
                  <a:srgbClr val="FFB79D"/>
                </a:solidFill>
                <a:latin typeface="Microsoft YaHei"/>
                <a:ea typeface="Microsoft YaHei"/>
              </a:rPr>
              <a:t>SECTION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0" y="3566160"/>
            <a:ext cx="5029200" cy="4572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0" y="3749039"/>
            <a:ext cx="5029200" cy="1828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0">
                <a:solidFill>
                  <a:srgbClr val="B0BECC"/>
                </a:solidFill>
                <a:latin typeface="Microsoft YaHei"/>
                <a:ea typeface="Microsoft YaHei"/>
              </a:rPr>
              <a:t>字节 / 阿里 / 智谱 / DeepSeek / Kimi / MiniMax / 可灵 / 腾讯 / 百度的差异化路径。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90A4AE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90A4AE"/>
                </a:solidFill>
                <a:latin typeface="Microsoft YaHei"/>
                <a:ea typeface="Microsoft YaHei"/>
              </a:rPr>
              <a:t>厂商表现分化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CCD8E6"/>
                </a:solidFill>
                <a:latin typeface="Microsoft YaHei"/>
                <a:ea typeface="Microsoft YaHei"/>
              </a:rPr>
              <a:t>02 / 厂商表现分化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292608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厂商表现分化  ·  头部厂商差异化路径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75120"/>
            <a:ext cx="12191695" cy="36576"/>
          </a:xfrm>
          <a:prstGeom prst="rect">
            <a:avLst/>
          </a:prstGeom>
          <a:solidFill>
            <a:srgbClr val="E0E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960120"/>
            <a:ext cx="1124712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0">
                <a:solidFill>
                  <a:srgbClr val="1A237E"/>
                </a:solidFill>
                <a:latin typeface="Microsoft YaHei"/>
                <a:ea typeface="Microsoft YaHei"/>
              </a:rPr>
              <a:t>字节赢在视频场景，阿里打通全栈，智谱押注 AI Coding——头部厂商走的是完全不同的路。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508760"/>
            <a:ext cx="370332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508760"/>
            <a:ext cx="3703320" cy="9144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783080"/>
            <a:ext cx="3703319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1">
                <a:solidFill>
                  <a:srgbClr val="1A237E"/>
                </a:solidFill>
                <a:latin typeface="Microsoft YaHei"/>
                <a:ea typeface="Microsoft YaHei"/>
              </a:rPr>
              <a:t>字节跳动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423160"/>
            <a:ext cx="3703319" cy="228599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212121"/>
                </a:solidFill>
                <a:latin typeface="Microsoft YaHei"/>
                <a:ea typeface="Microsoft YaHei"/>
              </a:rPr>
              <a:t>赢在视频场景定价权，语言模型相对落后；300亿收入断崖式领先。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97680" y="1508760"/>
            <a:ext cx="370332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97680" y="1508760"/>
            <a:ext cx="3703320" cy="9144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783080"/>
            <a:ext cx="3703319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1">
                <a:solidFill>
                  <a:srgbClr val="1A237E"/>
                </a:solidFill>
                <a:latin typeface="Microsoft YaHei"/>
                <a:ea typeface="Microsoft YaHei"/>
              </a:rPr>
              <a:t>阿里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2423160"/>
            <a:ext cx="3703319" cy="228599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212121"/>
                </a:solidFill>
                <a:latin typeface="Microsoft YaHei"/>
                <a:ea typeface="Microsoft YaHei"/>
              </a:rPr>
              <a:t>唯一打通芯片、云、模型、应用全栈的厂商；财务模型极佳，160 亿位列第二。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38160" y="1508760"/>
            <a:ext cx="370332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38160" y="1508760"/>
            <a:ext cx="3703320" cy="9144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6760" y="1783080"/>
            <a:ext cx="3703319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1">
                <a:solidFill>
                  <a:srgbClr val="1A237E"/>
                </a:solidFill>
                <a:latin typeface="Microsoft YaHei"/>
                <a:ea typeface="Microsoft YaHei"/>
              </a:rPr>
              <a:t>智谱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2423160"/>
            <a:ext cx="3703319" cy="228599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212121"/>
                </a:solidFill>
                <a:latin typeface="Microsoft YaHei"/>
                <a:ea typeface="Microsoft YaHei"/>
              </a:rPr>
              <a:t>押注 AI Coding 实现量价齐升，110 亿跻身百亿第一梯队。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931920"/>
            <a:ext cx="2708910" cy="1554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931920"/>
            <a:ext cx="2708910" cy="73152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114800"/>
            <a:ext cx="2708909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1">
                <a:solidFill>
                  <a:srgbClr val="1A237E"/>
                </a:solidFill>
                <a:latin typeface="Microsoft YaHei"/>
                <a:ea typeface="Microsoft YaHei"/>
              </a:rPr>
              <a:t>DeepSeek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617720"/>
            <a:ext cx="2708909" cy="1554479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212121"/>
                </a:solidFill>
                <a:latin typeface="Microsoft YaHei"/>
                <a:ea typeface="Microsoft YaHei"/>
              </a:rPr>
              <a:t>口碑与毛利率双高（82.9%），60 亿规模；算力供给曾是短板。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303270" y="3931920"/>
            <a:ext cx="2708910" cy="1554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303270" y="3931920"/>
            <a:ext cx="2708910" cy="73152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486150" y="4114800"/>
            <a:ext cx="2708909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1">
                <a:solidFill>
                  <a:srgbClr val="1A237E"/>
                </a:solidFill>
                <a:latin typeface="Microsoft YaHei"/>
                <a:ea typeface="Microsoft YaHei"/>
              </a:rPr>
              <a:t>Kimi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86150" y="4617720"/>
            <a:ext cx="2708909" cy="1554479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212121"/>
                </a:solidFill>
                <a:latin typeface="Microsoft YaHei"/>
                <a:ea typeface="Microsoft YaHei"/>
              </a:rPr>
              <a:t>K3 大模型带来 58 亿爆发增长，但受制于高端算力。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49340" y="3931920"/>
            <a:ext cx="2708910" cy="1554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49340" y="3931920"/>
            <a:ext cx="2708910" cy="73152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32220" y="4114800"/>
            <a:ext cx="2708909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1">
                <a:solidFill>
                  <a:srgbClr val="1A237E"/>
                </a:solidFill>
                <a:latin typeface="Microsoft YaHei"/>
                <a:ea typeface="Microsoft YaHei"/>
              </a:rPr>
              <a:t>MiniMax / 可灵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32220" y="4617720"/>
            <a:ext cx="2708909" cy="1554479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212121"/>
                </a:solidFill>
                <a:latin typeface="Microsoft YaHei"/>
                <a:ea typeface="Microsoft YaHei"/>
              </a:rPr>
              <a:t>依托视频模型拓展海外市场；可灵估值已超 MiniMax。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995410" y="3931920"/>
            <a:ext cx="2708910" cy="155448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95410" y="3931920"/>
            <a:ext cx="2708910" cy="73152"/>
          </a:xfrm>
          <a:prstGeom prst="rect">
            <a:avLst/>
          </a:prstGeom>
          <a:solidFill>
            <a:srgbClr val="6B73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78290" y="4114800"/>
            <a:ext cx="2708909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1">
                <a:solidFill>
                  <a:srgbClr val="1A237E"/>
                </a:solidFill>
                <a:latin typeface="Microsoft YaHei"/>
                <a:ea typeface="Microsoft YaHei"/>
              </a:rPr>
              <a:t>腾讯 / 百度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78290" y="4617720"/>
            <a:ext cx="2708909" cy="1554479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212121"/>
                </a:solidFill>
                <a:latin typeface="Microsoft YaHei"/>
                <a:ea typeface="Microsoft YaHei"/>
              </a:rPr>
              <a:t>腾讯不紧不慢（32 亿），百度明显掉队（25 亿），头尾差距超十倍。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5852160"/>
            <a:ext cx="11247120" cy="64008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0080" y="5925312"/>
            <a:ext cx="109728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★  关键数据：DeepSeek 毛利率 82.9%  ·  可灵估值已超 MiniMax  ·  头尾差距超 10 倍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05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5486400" cy="2560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0" b="1">
                <a:solidFill>
                  <a:srgbClr val="2196F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0" y="2011680"/>
            <a:ext cx="548640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行业洞察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2834640"/>
            <a:ext cx="5486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0">
                <a:solidFill>
                  <a:srgbClr val="FFB79D"/>
                </a:solidFill>
                <a:latin typeface="Microsoft YaHei"/>
                <a:ea typeface="Microsoft YaHei"/>
              </a:rPr>
              <a:t>SECTION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0" y="3566160"/>
            <a:ext cx="5029200" cy="4572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0" y="3749039"/>
            <a:ext cx="5029200" cy="1828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0">
                <a:solidFill>
                  <a:srgbClr val="B0BECC"/>
                </a:solidFill>
                <a:latin typeface="Microsoft YaHei"/>
                <a:ea typeface="Microsoft YaHei"/>
              </a:rPr>
              <a:t>中美路线分叉、模型价格趋势、收入与调用量的结构性分离。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90A4AE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90A4AE"/>
                </a:solidFill>
                <a:latin typeface="Microsoft YaHei"/>
                <a:ea typeface="Microsoft YaHei"/>
              </a:rPr>
              <a:t>行业洞察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CCD8E6"/>
                </a:solidFill>
                <a:latin typeface="Microsoft YaHei"/>
                <a:ea typeface="Microsoft YaHei"/>
              </a:rPr>
              <a:t>03 / 行业洞察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292608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行业洞察  ·  路线分叉与未来趋势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75120"/>
            <a:ext cx="12191695" cy="36576"/>
          </a:xfrm>
          <a:prstGeom prst="rect">
            <a:avLst/>
          </a:prstGeom>
          <a:solidFill>
            <a:srgbClr val="E0E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960120"/>
            <a:ext cx="1124712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0">
                <a:solidFill>
                  <a:srgbClr val="1A237E"/>
                </a:solidFill>
                <a:latin typeface="Microsoft YaHei"/>
                <a:ea typeface="Microsoft YaHei"/>
              </a:rPr>
              <a:t>中美 AI 差距缩短至约一年，但路线开始分叉；收入与调用量正发生结构性分离。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508760"/>
            <a:ext cx="553212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508760"/>
            <a:ext cx="91440" cy="228600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7240" y="1783080"/>
            <a:ext cx="640080" cy="64008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1874520"/>
            <a:ext cx="64008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1874520"/>
            <a:ext cx="5532118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1">
                <a:solidFill>
                  <a:srgbClr val="1A237E"/>
                </a:solidFill>
                <a:latin typeface="Microsoft YaHei"/>
                <a:ea typeface="Microsoft YaHei"/>
              </a:rPr>
              <a:t>中美 AI 差距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651760"/>
            <a:ext cx="5532119" cy="228599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212121"/>
                </a:solidFill>
                <a:latin typeface="Microsoft YaHei"/>
                <a:ea typeface="Microsoft YaHei"/>
              </a:rPr>
              <a:t>缩短至约一年，但路线分叉——美国强在顶尖模型能力，中国强在开源与性价比。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72200" y="1508760"/>
            <a:ext cx="553212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72200" y="1508760"/>
            <a:ext cx="91440" cy="228600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92240" y="1783080"/>
            <a:ext cx="640080" cy="64008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1874520"/>
            <a:ext cx="64008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9480" y="1874520"/>
            <a:ext cx="5532118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1">
                <a:solidFill>
                  <a:srgbClr val="1A237E"/>
                </a:solidFill>
                <a:latin typeface="Microsoft YaHei"/>
                <a:ea typeface="Microsoft YaHei"/>
              </a:rPr>
              <a:t>模型价格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651760"/>
            <a:ext cx="5532119" cy="228599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212121"/>
                </a:solidFill>
                <a:latin typeface="Microsoft YaHei"/>
                <a:ea typeface="Microsoft YaHei"/>
              </a:rPr>
              <a:t>涨价是短期供需失衡现象；长期降价才是主趋势，Flash 轻量模型将成为『价格屠夫』。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977640"/>
            <a:ext cx="553212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977640"/>
            <a:ext cx="91440" cy="228600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77240" y="4251960"/>
            <a:ext cx="640080" cy="64008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4343400"/>
            <a:ext cx="64008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4343400"/>
            <a:ext cx="5532118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1">
                <a:solidFill>
                  <a:srgbClr val="1A237E"/>
                </a:solidFill>
                <a:latin typeface="Microsoft YaHei"/>
                <a:ea typeface="Microsoft YaHei"/>
              </a:rPr>
              <a:t>收入与调用量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5120640"/>
            <a:ext cx="5532119" cy="228599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212121"/>
                </a:solidFill>
                <a:latin typeface="Microsoft YaHei"/>
                <a:ea typeface="Microsoft YaHei"/>
              </a:rPr>
              <a:t>结构性分离：视频模型单价高、贡献收入；语言模型单价低、贡献调用量。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72200" y="3977640"/>
            <a:ext cx="5532120" cy="228600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172200" y="3977640"/>
            <a:ext cx="91440" cy="228600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492240" y="4251960"/>
            <a:ext cx="640080" cy="640080"/>
          </a:xfrm>
          <a:prstGeom prst="rect">
            <a:avLst/>
          </a:prstGeom>
          <a:solidFill>
            <a:srgbClr val="219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92240" y="4343400"/>
            <a:ext cx="64008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69480" y="4343400"/>
            <a:ext cx="5532118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000" b="1">
                <a:solidFill>
                  <a:srgbClr val="1A237E"/>
                </a:solidFill>
                <a:latin typeface="Microsoft YaHei"/>
                <a:ea typeface="Microsoft YaHei"/>
              </a:rPr>
              <a:t>商业化路径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92240" y="5120640"/>
            <a:ext cx="5532119" cy="2285998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>
                <a:solidFill>
                  <a:srgbClr val="212121"/>
                </a:solidFill>
                <a:latin typeface="Microsoft YaHei"/>
                <a:ea typeface="Microsoft YaHei"/>
              </a:rPr>
              <a:t>对未来 AI4S 与具身模型等商业化路径具有重要参考价值。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263640"/>
            <a:ext cx="11247120" cy="36576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" y="6309360"/>
            <a:ext cx="109728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展望：Flash 轻量模型将成为价格屠夫，AI4S 与具身模型将受结构性变化影响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06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5486400" cy="2560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0" b="1">
                <a:solidFill>
                  <a:srgbClr val="2196F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0" y="2011680"/>
            <a:ext cx="548640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报告图表附录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2834640"/>
            <a:ext cx="5486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0">
                <a:solidFill>
                  <a:srgbClr val="FFB79D"/>
                </a:solidFill>
                <a:latin typeface="Microsoft YaHei"/>
                <a:ea typeface="Microsoft YaHei"/>
              </a:rPr>
              <a:t>SECTION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0" y="3566160"/>
            <a:ext cx="5029200" cy="4572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0" y="3749039"/>
            <a:ext cx="5029200" cy="1828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0">
                <a:solidFill>
                  <a:srgbClr val="B0BECC"/>
                </a:solidFill>
                <a:latin typeface="Microsoft YaHei"/>
                <a:ea typeface="Microsoft YaHei"/>
              </a:rPr>
              <a:t>原报告核心可视化，共 15 张图表。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90A4AE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90A4AE"/>
                </a:solidFill>
                <a:latin typeface="Microsoft YaHei"/>
                <a:ea typeface="Microsoft YaHei"/>
              </a:rPr>
              <a:t>报告图表附录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CCD8E6"/>
                </a:solidFill>
                <a:latin typeface="Microsoft YaHei"/>
                <a:ea typeface="Microsoft YaHei"/>
              </a:rPr>
              <a:t>04 / 报告图表附录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292608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图表 1-4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75120"/>
            <a:ext cx="12191695" cy="36576"/>
          </a:xfrm>
          <a:prstGeom prst="rect">
            <a:avLst/>
          </a:prstGeom>
          <a:solidFill>
            <a:srgbClr val="E0E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09728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_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188720"/>
            <a:ext cx="5120640" cy="22402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17920" y="109728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09728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mg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188720"/>
            <a:ext cx="5120640" cy="22402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48640" y="388620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88620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g_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977640"/>
            <a:ext cx="5120640" cy="224028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217920" y="388620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388620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img_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977640"/>
            <a:ext cx="5120640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CCD8E6"/>
                </a:solidFill>
                <a:latin typeface="Microsoft YaHei"/>
                <a:ea typeface="Microsoft YaHei"/>
              </a:rPr>
              <a:t>04 / 报告图表附录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292608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图表 5-8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75120"/>
            <a:ext cx="12191695" cy="36576"/>
          </a:xfrm>
          <a:prstGeom prst="rect">
            <a:avLst/>
          </a:prstGeom>
          <a:solidFill>
            <a:srgbClr val="E0E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09728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188720"/>
            <a:ext cx="5120640" cy="22402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17920" y="109728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09728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mg_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188720"/>
            <a:ext cx="5120640" cy="22402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48640" y="388620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88620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g_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977640"/>
            <a:ext cx="5120640" cy="224028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217920" y="388620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388620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img_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977640"/>
            <a:ext cx="5120640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CCD8E6"/>
                </a:solidFill>
                <a:latin typeface="Microsoft YaHei"/>
                <a:ea typeface="Microsoft YaHei"/>
              </a:rPr>
              <a:t>04 / 报告图表附录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292608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图表 9-12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75120"/>
            <a:ext cx="12191695" cy="36576"/>
          </a:xfrm>
          <a:prstGeom prst="rect">
            <a:avLst/>
          </a:prstGeom>
          <a:solidFill>
            <a:srgbClr val="E0E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09728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188720"/>
            <a:ext cx="5120640" cy="22402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17920" y="109728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09728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mg_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188720"/>
            <a:ext cx="5120640" cy="22402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48640" y="388620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88620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g_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977640"/>
            <a:ext cx="5120640" cy="224028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217920" y="388620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388620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img_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977640"/>
            <a:ext cx="5120640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1A23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777240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91440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100" b="0">
                <a:solidFill>
                  <a:srgbClr val="CCD8E6"/>
                </a:solidFill>
                <a:latin typeface="Microsoft YaHei"/>
                <a:ea typeface="Microsoft YaHei"/>
              </a:rPr>
              <a:t>04 / 报告图表附录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292608"/>
            <a:ext cx="100584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图表 13-15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75120"/>
            <a:ext cx="12191695" cy="36576"/>
          </a:xfrm>
          <a:prstGeom prst="rect">
            <a:avLst/>
          </a:prstGeom>
          <a:solidFill>
            <a:srgbClr val="E0E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09728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g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188720"/>
            <a:ext cx="5120640" cy="22402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17920" y="109728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09728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img_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188720"/>
            <a:ext cx="5120640" cy="22402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48640" y="388620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88620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img_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977640"/>
            <a:ext cx="5120640" cy="224028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217920" y="3886200"/>
            <a:ext cx="5303520" cy="2423160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3886200"/>
            <a:ext cx="5303520" cy="2423160"/>
          </a:xfrm>
          <a:prstGeom prst="rect">
            <a:avLst/>
          </a:prstGeom>
          <a:noFill/>
          <a:ln w="9525">
            <a:solidFill>
              <a:srgbClr val="E0E3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img_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977640"/>
            <a:ext cx="5120640" cy="22402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6B7380"/>
                </a:solidFill>
                <a:latin typeface="Microsoft YaHei"/>
                <a:ea typeface="Microsoft YaHei"/>
              </a:rPr>
              <a:t>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9728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1">
                <a:solidFill>
                  <a:srgbClr val="FFB79D"/>
                </a:solidFill>
                <a:latin typeface="Microsoft YaHei"/>
                <a:ea typeface="Microsoft YaHei"/>
              </a:rPr>
              <a:t>END OF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10972800" cy="12801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完整 PDF 报告下载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2743200"/>
            <a:ext cx="2286000" cy="54864"/>
          </a:xfrm>
          <a:prstGeom prst="rect">
            <a:avLst/>
          </a:prstGeom>
          <a:solidFill>
            <a:srgbClr val="FF6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3017520"/>
            <a:ext cx="109728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600" b="0">
                <a:solidFill>
                  <a:srgbClr val="B0BECC"/>
                </a:solidFill>
                <a:latin typeface="Microsoft YaHei"/>
                <a:ea typeface="Microsoft YaHei"/>
              </a:rPr>
              <a:t>完整 PDF 报告已上传知识星球，扫描下方图片二维码进入查阅下载。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93192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" b="1">
                <a:solidFill>
                  <a:srgbClr val="FF6E40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31920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字节跳动 300 亿断崖式领先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34340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" b="1">
                <a:solidFill>
                  <a:srgbClr val="FF6E40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4343400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阿里 / 智谱 / DeepSeek 形成头部梯队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75488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" b="1">
                <a:solidFill>
                  <a:srgbClr val="FF6E40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4754880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中美 AI 差距缩短至约一年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166360"/>
            <a:ext cx="36576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" b="1">
                <a:solidFill>
                  <a:srgbClr val="FF6E40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5166360"/>
            <a:ext cx="7315200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视频模型贡献收入，语言模型贡献调用量</a:t>
            </a:r>
          </a:p>
        </p:txBody>
      </p:sp>
      <p:pic>
        <p:nvPicPr>
          <p:cNvPr id="15" name="Picture 14" descr="img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0" y="3931920"/>
            <a:ext cx="2743200" cy="23774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686800" y="6400800"/>
            <a:ext cx="2743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ctr"/>
            <a:r>
              <a:rPr sz="1000" b="0">
                <a:solidFill>
                  <a:srgbClr val="B0BECC"/>
                </a:solidFill>
                <a:latin typeface="Microsoft YaHei"/>
                <a:ea typeface="Microsoft YaHei"/>
              </a:rPr>
              <a:t>扫码加入知识星球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6729984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900" b="0">
                <a:solidFill>
                  <a:srgbClr val="90A4AE"/>
                </a:solidFill>
                <a:latin typeface="Microsoft YaHei"/>
                <a:ea typeface="Microsoft YaHei"/>
              </a:rPr>
              <a:t>《2026中国AI厂商Token收入榜单》 · 来源：报告研究社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0" y="6729984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r"/>
            <a:r>
              <a:rPr sz="900" b="0">
                <a:solidFill>
                  <a:srgbClr val="90A4AE"/>
                </a:solidFill>
                <a:latin typeface="Microsoft YaHei"/>
                <a:ea typeface="Microsoft YaHei"/>
              </a:rPr>
              <a:t>14 /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