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034" y="365760"/>
            <a:ext cx="5464884" cy="3108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3703320"/>
            <a:ext cx="11274552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30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这是一篇把 "Token" 讲明白的科普级综述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9FB6D4"/>
                </a:solidFill>
                <a:latin typeface="Noto Sans CJK SC"/>
                <a:ea typeface="Noto Sans CJK SC"/>
                <a:cs typeface="Noto Sans CJK SC"/>
              </a:rPr>
              <a:t>谷歌牵头 · 32 位作者 · 154 页 · 看清大模型的「认字」机制</a:t>
            </a:r>
          </a:p>
        </p:txBody>
      </p:sp>
      <p:sp>
        <p:nvSpPr>
          <p:cNvPr id="5" name="Rectangle 4"/>
          <p:cNvSpPr/>
          <p:nvPr/>
        </p:nvSpPr>
        <p:spPr>
          <a:xfrm>
            <a:off x="5364327" y="5212080"/>
            <a:ext cx="1463040" cy="27432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5440680"/>
            <a:ext cx="11274552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8A9BB4"/>
                </a:solidFill>
                <a:latin typeface="Noto Sans CJK SC"/>
                <a:ea typeface="Noto Sans CJK SC"/>
                <a:cs typeface="Noto Sans CJK SC"/>
              </a:rPr>
              <a:t>原文 · Datawhale · 论文地址 alphaxiv.org/abs/2609.tokenization-survey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全文导览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摘要与导读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这是一篇把 Token 讲明白的科普级综述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80160"/>
            <a:ext cx="2651760" cy="11430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280160"/>
            <a:ext cx="2651760" cy="4572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0392" y="1444752"/>
            <a:ext cx="232257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4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32 位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作者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Google 牵头 + 20 多家机构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74720" y="1280160"/>
            <a:ext cx="2651760" cy="11430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74720" y="1280160"/>
            <a:ext cx="2651760" cy="4572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39312" y="1444752"/>
            <a:ext cx="232257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400" b="1" i="0">
                <a:solidFill>
                  <a:srgbClr val="6A1B9A"/>
                </a:solidFill>
                <a:latin typeface="Noto Sans CJK SC"/>
                <a:ea typeface="Noto Sans CJK SC"/>
                <a:cs typeface="Noto Sans CJK SC"/>
              </a:rPr>
              <a:t>154 页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综述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Tokenization: A Survey of Modern NLP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63640" y="1280160"/>
            <a:ext cx="2651760" cy="11430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63640" y="1280160"/>
            <a:ext cx="2651760" cy="45720"/>
          </a:xfrm>
          <a:prstGeom prst="rect">
            <a:avLst/>
          </a:prstGeom>
          <a:solidFill>
            <a:srgbClr val="C1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28232" y="1444752"/>
            <a:ext cx="232257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400" b="1" i="0">
                <a:solidFill>
                  <a:srgbClr val="C1392B"/>
                </a:solidFill>
                <a:latin typeface="Noto Sans CJK SC"/>
                <a:ea typeface="Noto Sans CJK SC"/>
                <a:cs typeface="Noto Sans CJK SC"/>
              </a:rPr>
              <a:t>54.3×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USA vs Myanmar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生成《世界人权宣言》劳动时间差距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52560" y="1280160"/>
            <a:ext cx="2651760" cy="11430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052560" y="1280160"/>
            <a:ext cx="2651760" cy="45720"/>
          </a:xfrm>
          <a:prstGeom prst="rect">
            <a:avLst/>
          </a:prstGeom>
          <a:solidFill>
            <a:srgbClr val="E61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17152" y="1444752"/>
            <a:ext cx="232257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400" b="1" i="0">
                <a:solidFill>
                  <a:srgbClr val="E61A4A"/>
                </a:solidFill>
                <a:latin typeface="Noto Sans CJK SC"/>
                <a:ea typeface="Noto Sans CJK SC"/>
                <a:cs typeface="Noto Sans CJK SC"/>
              </a:rPr>
              <a:t>94%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模型共用分词器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Hugging Face 普查·前1下载量 279 亿次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2697480"/>
            <a:ext cx="1088136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模型数错 </a:t>
            </a:r>
            <a:r>
              <a:rPr sz="1300" b="1" i="0">
                <a:solidFill>
                  <a:srgbClr val="C1392B"/>
                </a:solidFill>
                <a:latin typeface="Noto Sans CJK SC"/>
                <a:ea typeface="Noto Sans CJK SC"/>
                <a:cs typeface="Noto Sans CJK SC"/>
              </a:rPr>
              <a:t>strawberry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里有几个字母 r，并不是记性差或推理弱；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这是因为模型从一开始就</a:t>
            </a:r>
            <a:r>
              <a:rPr sz="13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没有直接读到字母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现代大模型的输入并非字符本身，而是经过 </a:t>
            </a:r>
            <a:r>
              <a:rPr sz="13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分词器（tokenizer）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切成</a:t>
            </a:r>
            <a:r>
              <a:rPr sz="13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带编号的字块（token）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后送进模型。分词方案直接决定模型擅长什么、又会在哪里栽跟头。</a:t>
            </a:r>
          </a:p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本文按原文四章 + 写在最后的脉络，</a:t>
            </a:r>
            <a:r>
              <a:rPr sz="13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把"模型如何认字"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、</a:t>
            </a:r>
            <a:r>
              <a:rPr sz="13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字块如何由算法生成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、</a:t>
            </a:r>
            <a:r>
              <a:rPr sz="13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这套认字法付出的代价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，以及 </a:t>
            </a:r>
            <a:r>
              <a:rPr sz="13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能否换一种认字法</a:t>
            </a: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，做一次完整拆解。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4800600"/>
            <a:ext cx="10881360" cy="15544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85800" y="4800600"/>
            <a:ext cx="41148" cy="155448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78408" y="4937760"/>
            <a:ext cx="10314432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本文目录</a:t>
            </a:r>
          </a:p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一、模型读到的不是字，是一块块带编号的拼图   ·   二、这些字块怎么来：BPE 反复合并   ·   三、这套认字法的代价：能力、成本、公平与安全   ·   四、能不能让大模型换一种认字法   ·   写在最后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第一章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一、模型读到的不是字，是一块块带编号的拼图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这是一篇把 Token 讲明白的科普级综述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80160"/>
            <a:ext cx="108813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800"/>
              </a:spcAft>
            </a:pP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人类看 strawberry，眼前是十个整整齐齐的字母；但模型看到的是被分词器切成几个字块后映射成的一串数字编号。认字这道工序，在文本真正送进模型之前就已经尘埃落定。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把 strawberry 的 r 全换成 z，模型往往输出 sztawbezzy——这是它能"看到"的；把 California 按字节读，也与人类"完整词"的直觉不同。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33027" y="3145536"/>
            <a:ext cx="4186906" cy="290779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7891" y="3200400"/>
            <a:ext cx="4077178" cy="27980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5800" y="6108192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图 · 分词 pipeline 全流程：原始文本 → normalization → pretokenization → tokenization → ID mapping → embedding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第一章 · 同一含义不同编号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同一含义，在模型眼里可能是不同编号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这是一篇把 Token 讲明白的科普级综述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80160"/>
            <a:ext cx="108813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更微妙的是，很多在人类看来意思一模一样的表达，在模型眼里可能是完全不同的编号。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比如 intelligence、带双引号的 "intelligence"、同根词 intelligent，人眼几乎一样，分词结果却分别长成 1 块 / 3 块 / 3 块，对应 token ID 互不相干。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69855" y="2551176"/>
            <a:ext cx="8713249" cy="254203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719" y="2606040"/>
            <a:ext cx="8603521" cy="24323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5800" y="5148072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Example · 同一词面（intelligence / intelligent）在不同上下文下被切成不同字块，对应不同 Token IDs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989320"/>
            <a:ext cx="10881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模型从头到尾都不直接读文字——它读的只是分词器给它的这串数字编号。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6A1B9A"/>
                </a:solidFill>
                <a:latin typeface="Noto Sans CJK SC"/>
                <a:ea typeface="Noto Sans CJK SC"/>
                <a:cs typeface="Noto Sans CJK SC"/>
              </a:rPr>
              <a:t>第二章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二、字块怎么来：BPE 反复合并最常见的一对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这是一篇把 Token 讲明白的科普级综述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80160"/>
            <a:ext cx="108813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现代大模型的字块表不是人工写死的字典，而是算法从海量真实语料里统计出来的。统治地位最高的算法叫 BPE（字节对编码）。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468880"/>
            <a:ext cx="2606040" cy="86868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606040"/>
            <a:ext cx="224028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BPE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6ECF4"/>
                </a:solidFill>
                <a:latin typeface="Noto Sans CJK SC"/>
                <a:ea typeface="Noto Sans CJK SC"/>
                <a:cs typeface="Noto Sans CJK SC"/>
              </a:rPr>
              <a:t>字节对编码 · Byte Pair Encoding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74720" y="2468880"/>
            <a:ext cx="2606040" cy="86868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0" y="2606040"/>
            <a:ext cx="224028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Unigram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6ECF4"/>
                </a:solidFill>
                <a:latin typeface="Noto Sans CJK SC"/>
                <a:ea typeface="Noto Sans CJK SC"/>
                <a:cs typeface="Noto Sans CJK SC"/>
              </a:rPr>
              <a:t>反向思路：先备超大候选词表，再剪枝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63640" y="2468880"/>
            <a:ext cx="2606040" cy="868680"/>
          </a:xfrm>
          <a:prstGeom prst="rect">
            <a:avLst/>
          </a:prstGeom>
          <a:solidFill>
            <a:srgbClr val="C6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46520" y="2606040"/>
            <a:ext cx="224028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贪心 vs 全局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6ECF4"/>
                </a:solidFill>
                <a:latin typeface="Noto Sans CJK SC"/>
                <a:ea typeface="Noto Sans CJK SC"/>
                <a:cs typeface="Noto Sans CJK SC"/>
              </a:rPr>
              <a:t>BPE 每步只挑当前最高频，未必最短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052560" y="2468880"/>
            <a:ext cx="2606040" cy="86868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35440" y="2606040"/>
            <a:ext cx="224028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多切法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6ECF4"/>
                </a:solidFill>
                <a:latin typeface="Noto Sans CJK SC"/>
                <a:ea typeface="Noto Sans CJK SC"/>
                <a:cs typeface="Noto Sans CJK SC"/>
              </a:rPr>
              <a:t>同一个词从来不止一种切法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3520440"/>
            <a:ext cx="10881360" cy="27432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85800" y="3520440"/>
            <a:ext cx="41148" cy="27432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8408" y="3685032"/>
            <a:ext cx="10314432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A1B9A"/>
                </a:solidFill>
                <a:latin typeface="Noto Sans CJK SC"/>
                <a:ea typeface="Noto Sans CJK SC"/>
                <a:cs typeface="Noto Sans CJK SC"/>
              </a:rPr>
              <a:t>极简示例（BPE 合并步骤）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语料只有两个词：low 出现 5 次、lower 出现 2 次。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① 初始字块：l · o · w · e · r  ·  l o w（5 次）、l o w e r（2 次）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② l 与 o 相邻共 7 次，合并为 lo  ·  lo w（5 次）、lo w e r（2 次）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③ lo 与 w 相邻 7 次，合并为 low  ·  low（5 次）、low e r（2 次）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④ 再按频率合并 low + e、low + er，最终长出常用前后缀与高频词根。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1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C1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1392B"/>
                </a:solidFill>
                <a:latin typeface="Noto Sans CJK SC"/>
                <a:ea typeface="Noto Sans CJK SC"/>
                <a:cs typeface="Noto Sans CJK SC"/>
              </a:rPr>
              <a:t>第三章 · 能力与成本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三、这套认字法的代价（1）：能力与成本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这是一篇把 Token 讲明白的科普级综述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6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80160"/>
            <a:ext cx="10881360" cy="18288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280160"/>
            <a:ext cx="41148" cy="1828800"/>
          </a:xfrm>
          <a:prstGeom prst="rect">
            <a:avLst/>
          </a:prstGeom>
          <a:solidFill>
            <a:srgbClr val="C1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1417320"/>
            <a:ext cx="10314432" cy="1572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C1392B"/>
                </a:solidFill>
                <a:latin typeface="Noto Sans CJK SC"/>
                <a:ea typeface="Noto Sans CJK SC"/>
                <a:cs typeface="Noto Sans CJK SC"/>
              </a:rPr>
              <a:t>被打包的字，模型很难拆开看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文字被打包后内部细节对模型几乎是隐形的，这在大模型算术上尤为突出。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GPT-2 切数字很随意（如 8675309 切成 [8][67][5309]），新一代模型工程师在预分词阶段强制每三位从左往右切；</a:t>
            </a:r>
            <a:r>
              <a:rPr sz="1200" b="1" i="0">
                <a:solidFill>
                  <a:srgbClr val="C1392B"/>
                </a:solidFill>
                <a:latin typeface="Noto Sans CJK SC"/>
                <a:ea typeface="Noto Sans CJK SC"/>
                <a:cs typeface="Noto Sans CJK SC"/>
              </a:rPr>
              <a:t>这与人类从右往左做进位、借位的算术规律相悖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，模型感知字块内部组成并不完全。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3291840"/>
            <a:ext cx="10881360" cy="192024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291840"/>
            <a:ext cx="41148" cy="1920240"/>
          </a:xfrm>
          <a:prstGeom prst="rect">
            <a:avLst/>
          </a:prstGeom>
          <a:solidFill>
            <a:srgbClr val="C6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8408" y="3429000"/>
            <a:ext cx="10314432" cy="16642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C68A1E"/>
                </a:solidFill>
                <a:latin typeface="Noto Sans CJK SC"/>
                <a:ea typeface="Noto Sans CJK SC"/>
                <a:cs typeface="Noto Sans CJK SC"/>
              </a:rPr>
              <a:t>同一段话，不同语言代价不同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API 按字块数计费，输出又比输入贵。英文因语料丰富，常见词被打包成极短的单一字块；</a:t>
            </a:r>
            <a:r>
              <a:rPr sz="1200" b="1" i="0">
                <a:solidFill>
                  <a:srgbClr val="C1392B"/>
                </a:solidFill>
                <a:latin typeface="Noto Sans CJK SC"/>
                <a:ea typeface="Noto Sans CJK SC"/>
                <a:cs typeface="Noto Sans CJK SC"/>
              </a:rPr>
              <a:t>低资源与非拉丁语系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在分词器里没有足够的高频词位置，同样一段话需要花更多 token。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注意力机制开销随序列长度平方增长——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序列翻倍、计算量约涨四倍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，付费差距也被进一步放大。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5349240"/>
            <a:ext cx="10881360" cy="9601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5349240"/>
            <a:ext cx="41148" cy="960120"/>
          </a:xfrm>
          <a:prstGeom prst="rect">
            <a:avLst/>
          </a:prstGeom>
          <a:solidFill>
            <a:srgbClr val="E61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78408" y="5486400"/>
            <a:ext cx="10314432" cy="704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GPT-4o 生成同一份《世界人权宣言》：</a:t>
            </a:r>
            <a:r>
              <a:rPr sz="1200" b="1" i="0">
                <a:solidFill>
                  <a:srgbClr val="C1392B"/>
                </a:solidFill>
                <a:latin typeface="Noto Sans CJK SC"/>
                <a:ea typeface="Noto Sans CJK SC"/>
                <a:cs typeface="Noto Sans CJK SC"/>
              </a:rPr>
              <a:t>English vs Burmese 费用 3.8×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；</a:t>
            </a:r>
            <a:r>
              <a:rPr sz="1200" b="1" i="0">
                <a:solidFill>
                  <a:srgbClr val="C1392B"/>
                </a:solidFill>
                <a:latin typeface="Noto Sans CJK SC"/>
                <a:ea typeface="Noto Sans CJK SC"/>
                <a:cs typeface="Noto Sans CJK SC"/>
              </a:rPr>
              <a:t>USA vs Myanmar 按平均时薪折算劳动时间 54.3×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1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C1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1392B"/>
                </a:solidFill>
                <a:latin typeface="Noto Sans CJK SC"/>
                <a:ea typeface="Noto Sans CJK SC"/>
                <a:cs typeface="Noto Sans CJK SC"/>
              </a:rPr>
              <a:t>第三章 · 数据图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GPT-4o 生成《世界人权宣言》：语言越边缘，代价越高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这是一篇把 Token 讲明白的科普级综述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7</a:t>
            </a:r>
          </a:p>
        </p:txBody>
      </p:sp>
      <p:sp>
        <p:nvSpPr>
          <p:cNvPr id="9" name="Rectangle 8"/>
          <p:cNvSpPr/>
          <p:nvPr/>
        </p:nvSpPr>
        <p:spPr>
          <a:xfrm>
            <a:off x="2715734" y="1225296"/>
            <a:ext cx="6821491" cy="418795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598" y="1280160"/>
            <a:ext cx="6711763" cy="40782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5468112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Cost of Generating the Universal Declaration of Human Rights by GPT-4o · 左：费用（US cents）；右：劳动时间（秒）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5989320"/>
            <a:ext cx="10881360" cy="6400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5989320"/>
            <a:ext cx="41148" cy="640080"/>
          </a:xfrm>
          <a:prstGeom prst="rect">
            <a:avLst/>
          </a:prstGeom>
          <a:solidFill>
            <a:srgbClr val="C1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" y="6080760"/>
            <a:ext cx="10332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1392B"/>
                </a:solidFill>
                <a:latin typeface="Noto Sans CJK SC"/>
                <a:ea typeface="Noto Sans CJK SC"/>
                <a:cs typeface="Noto Sans CJK SC"/>
              </a:rPr>
              <a:t>54.3×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反映的是劳动时间维度的差距，由低资源语言切分太碎导致的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字块溢价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，与不同国家国民收入差距无关。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1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C1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1392B"/>
                </a:solidFill>
                <a:latin typeface="Noto Sans CJK SC"/>
                <a:ea typeface="Noto Sans CJK SC"/>
                <a:cs typeface="Noto Sans CJK SC"/>
              </a:rPr>
              <a:t>第三章 · 安全与生态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三、代价（2）：安全与生态高度集中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这是一篇把 Token 讲明白的科普级综述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8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80160"/>
            <a:ext cx="10881360" cy="22860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280160"/>
            <a:ext cx="41148" cy="2286000"/>
          </a:xfrm>
          <a:prstGeom prst="rect">
            <a:avLst/>
          </a:prstGeom>
          <a:solidFill>
            <a:srgbClr val="E61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1417320"/>
            <a:ext cx="10314432" cy="202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E61A4A"/>
                </a:solidFill>
                <a:latin typeface="Noto Sans CJK SC"/>
                <a:ea typeface="Noto Sans CJK SC"/>
                <a:cs typeface="Noto Sans CJK SC"/>
              </a:rPr>
              <a:t>94% 的模型，用的是别人的分词器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BPE 纯粹依赖统计频率，分词器常会收录一些偶然出现的生僻长字块；模型没在上下文真正学过，对应向量基本随机。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著名案例 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SolidGoldMagikarp（纯金鲤鱼王）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：分词器语料里频率高，但正文训练未见，模型内部表示几乎完全随机。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还有更隐蔽的攻击：把英文里的 a 换成外观相同的西里尔字母 а，或在字符之间插入零宽空格，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人眼几乎无法察觉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3703320"/>
            <a:ext cx="10881360" cy="260604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703320"/>
            <a:ext cx="41148" cy="260604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8408" y="3840480"/>
            <a:ext cx="10314432" cy="23500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6A1B9A"/>
                </a:solidFill>
                <a:latin typeface="Noto Sans CJK SC"/>
                <a:ea typeface="Noto Sans CJK SC"/>
                <a:cs typeface="Noto Sans CJK SC"/>
              </a:rPr>
              <a:t>Hugging Face 普查（截至 2025-11-03）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扫描约 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74 万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个候选模型、覆盖 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279 亿次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历史下载量。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最关键的结论：</a:t>
            </a:r>
            <a:r>
              <a:rPr sz="12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有整整 94% 的模型，所用分词器与社区里另一个模型的分词器在底层逐字节完全相同——大家都直接复制粘贴别人的规则。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6A1B9A"/>
                </a:solidFill>
                <a:latin typeface="Noto Sans CJK SC"/>
                <a:ea typeface="Noto Sans CJK SC"/>
                <a:cs typeface="Noto Sans CJK SC"/>
              </a:rPr>
              <a:t>第三章 · 字块表之争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字块表膨胀 vs Claude 反向精简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这是一篇把 Token 讲明白的科普级综述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9</a:t>
            </a:r>
          </a:p>
        </p:txBody>
      </p:sp>
      <p:sp>
        <p:nvSpPr>
          <p:cNvPr id="9" name="Rectangle 8"/>
          <p:cNvSpPr/>
          <p:nvPr/>
        </p:nvSpPr>
        <p:spPr>
          <a:xfrm>
            <a:off x="3036249" y="1225296"/>
            <a:ext cx="6180462" cy="235915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113" y="1280160"/>
            <a:ext cx="6070734" cy="22494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3639312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Vocabulary size 与 Non-Latin token fraction 随时间变化（2022-2025）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4297680"/>
            <a:ext cx="10881360" cy="196596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4297680"/>
            <a:ext cx="41148" cy="1965960"/>
          </a:xfrm>
          <a:prstGeom prst="rect">
            <a:avLst/>
          </a:prstGeom>
          <a:solidFill>
            <a:srgbClr val="C6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8408" y="4434840"/>
            <a:ext cx="10314432" cy="1709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C68A1E"/>
                </a:solidFill>
                <a:latin typeface="Noto Sans CJK SC"/>
                <a:ea typeface="Noto Sans CJK SC"/>
                <a:cs typeface="Noto Sans CJK SC"/>
              </a:rPr>
              <a:t>Claude 反其道而行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别人都在把字块表做大，Claude 反着走：社区逆向估计（不是官方公开信息）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Claude 3 到 Claude 4.6 字块表规模约 49,000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，主动删减字块表。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外界推测是为了剔除没学透的冷门字块、收窄攻击面，从而让模型对分词的稳定性更好。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E7D32"/>
                </a:solidFill>
                <a:latin typeface="Noto Sans CJK SC"/>
                <a:ea typeface="Noto Sans CJK SC"/>
                <a:cs typeface="Noto Sans CJK SC"/>
              </a:rPr>
              <a:t>第四章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四、能不能让大模型换一种认字法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这是一篇把 Token 讲明白的科普级综述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80160"/>
            <a:ext cx="108813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前沿学术界一直在尝试三种全新的认字思路，试图绕开传统分词器的种种毛病。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057400"/>
            <a:ext cx="10881360" cy="13258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5800" y="2057400"/>
            <a:ext cx="41148" cy="132588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8408" y="2194560"/>
            <a:ext cx="10314432" cy="10698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① 干脆不要中间商，直接读底层字节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所有语言文字在计算机里最终都由字节组成，一个字节只有 256 种状态；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ByT5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等纯字节模型在多语言任务上甚至超过同等参数量的传统模型。</a:t>
            </a:r>
            <a:r>
              <a:rPr sz="1200" b="1" i="0">
                <a:solidFill>
                  <a:srgbClr val="C1392B"/>
                </a:solidFill>
                <a:latin typeface="Noto Sans CJK SC"/>
                <a:ea typeface="Noto Sans CJK SC"/>
                <a:cs typeface="Noto Sans CJK SC"/>
              </a:rPr>
              <a:t>致命死穴：序列太长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——一个汉字要走三个字节。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520440"/>
            <a:ext cx="10881360" cy="13258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520440"/>
            <a:ext cx="41148" cy="132588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78408" y="3657600"/>
            <a:ext cx="10314432" cy="10698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6A1B9A"/>
                </a:solidFill>
                <a:latin typeface="Noto Sans CJK SC"/>
                <a:ea typeface="Noto Sans CJK SC"/>
                <a:cs typeface="Noto Sans CJK SC"/>
              </a:rPr>
              <a:t>② 不死守固定字块表，动态决定在哪里下刀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Meta 提出的 </a:t>
            </a:r>
            <a:r>
              <a:rPr sz="12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BLT 架构</a:t>
            </a: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：模型读字节流时实时预测下一个字节的信息量，遇到信息量飙升就动态切分。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4983480"/>
            <a:ext cx="10881360" cy="13258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" y="4983480"/>
            <a:ext cx="41148" cy="132588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78408" y="5120640"/>
            <a:ext cx="10314432" cy="10698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2E7D32"/>
                </a:solidFill>
                <a:latin typeface="Noto Sans CJK SC"/>
                <a:ea typeface="Noto Sans CJK SC"/>
                <a:cs typeface="Noto Sans CJK SC"/>
              </a:rPr>
              <a:t>③ 把文字当图片看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PIXEL 模型直接把文字渲染成图像，让模型像看图一样认字——对跨语种、生僻字鲁棒，但渲染开销与训练成本极高。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6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C6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68A1E"/>
                </a:solidFill>
                <a:latin typeface="Noto Sans CJK SC"/>
                <a:ea typeface="Noto Sans CJK SC"/>
                <a:cs typeface="Noto Sans CJK SC"/>
              </a:rPr>
              <a:t>总结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写在最后：为什么这不到 2% 的一环如此关键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这是一篇把 Token 讲明白的科普级综述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80160"/>
            <a:ext cx="1088136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回到最开始的问题——大模型数错 strawberry 里有几个字母 r，不是它记性差，也不是它在偷懒。在它"睁开眼睛"的那一刻，呈现在它面前的就是分词器切好的字块。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下次再看到大模型算错多位数乘除法、非英语提问收费昂贵，或用一串乱码把模型搞崩溃时，不妨回头问一句：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3337560"/>
            <a:ext cx="10881360" cy="640080"/>
          </a:xfrm>
          <a:prstGeom prst="rect">
            <a:avLst/>
          </a:prstGeom>
          <a:solidFill>
            <a:srgbClr val="C6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5800" y="3337560"/>
            <a:ext cx="41148" cy="640080"/>
          </a:xfrm>
          <a:prstGeom prst="rect">
            <a:avLst/>
          </a:prstGeom>
          <a:solidFill>
            <a:srgbClr val="C6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3429000"/>
            <a:ext cx="10332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文本在进入它大脑的第一步，到底被切成了什么？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58259" y="4242816"/>
            <a:ext cx="5736441" cy="162763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123" y="4297680"/>
            <a:ext cx="5626713" cy="151790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" y="5925312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2025 年三大 ML 顶会分词相关论文占比：*CL 20.3 · ICML 16.2 · NeurIPS 18.3 · ICLR 18.9（每千篇）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6263640"/>
            <a:ext cx="10881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感谢阅读 · 原文 Datawhale · 论文地址 alphaxiv.org/abs/2609.tokenization-survey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