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55448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10896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66344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32688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881360" y="0"/>
            <a:ext cx="18288" cy="6858000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1695" cy="18288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1371600"/>
            <a:ext cx="12191695" cy="18288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2743200"/>
            <a:ext cx="12191695" cy="18288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4114800"/>
            <a:ext cx="12191695" cy="18288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5486400"/>
            <a:ext cx="12191695" cy="18288"/>
          </a:xfrm>
          <a:prstGeom prst="rect">
            <a:avLst/>
          </a:prstGeom>
          <a:solidFill>
            <a:srgbClr val="162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5120640"/>
            <a:ext cx="12191695" cy="1737360"/>
          </a:xfrm>
          <a:prstGeom prst="rect">
            <a:avLst/>
          </a:prstGeom>
          <a:solidFill>
            <a:srgbClr val="081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" y="1280160"/>
            <a:ext cx="137160" cy="338328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12344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99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178308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Microsoft YaHei"/>
              </a:rPr>
              <a:t>大模型私有化部署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274320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0099FF"/>
                </a:solidFill>
                <a:latin typeface="Microsoft YaHei"/>
              </a:rPr>
              <a:t>装得下 · 跑得起 · 稳得住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4114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>
                <a:solidFill>
                  <a:srgbClr val="C8D8F0"/>
                </a:solidFill>
                <a:latin typeface="Microsoft YaHei"/>
              </a:rPr>
              <a:t>8×96GB H20 + DeepSeek-V4-Flash-0731 实战拆解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39496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来源：微信公众号「AI产业拆解老李」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57607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C8D8F0"/>
                </a:solidFill>
                <a:latin typeface="Microsoft YaHei"/>
              </a:rPr>
              <a:t>作者：AI产业拆解老李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4592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373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70078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引子：私有化部署交付的是什么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28600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37744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34086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部署通用流程（7 步伪代码）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92608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01752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98094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H20 硬件规格 + 五项预算结构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56616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65760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62102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第 1 关 · 显存容量（装得下）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20624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29768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426110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第 2 关 · 8 张卡怎么分工（TP / EP / DP）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484632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49377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490118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Docker vs 裸机 + 最小拓扑跑起来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5486400"/>
            <a:ext cx="1097280" cy="530352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57784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554126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第 3 关 · 验收 + 换模型重对配方表 + 并发席位估算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引子：私有化部署到底部署了什么？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权重只是底层资产，真正交付的是一条可调用、可监控的服务链路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99FF"/>
                </a:solidFill>
                <a:latin typeface="Microsoft YaHei"/>
              </a:rPr>
              <a:t>三道门框架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53035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装得下：权重、KV Cache、并发可控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跑得起：驱动、镜像、解析器全通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稳得住：benchmark / SLA / 故障演练 / 可回滚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61188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三类交付物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23360"/>
            <a:ext cx="530352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环境清单：GPU、驱动、CUDA、容器、镜像、模型 revision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验收记录：TTFT、TPOT、吞吐、P95/P99、故障演练结果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300">
                <a:solidFill>
                  <a:srgbClr val="1A1A1A"/>
                </a:solidFill>
                <a:latin typeface="Microsoft YaHei"/>
              </a:rPr>
              <a:t>变更与回滚：版本对比 + 一条能回退的路径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160020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私有化部署的完整服务链路（制图：AI产业拆解老李）</a:t>
            </a:r>
          </a:p>
        </p:txBody>
      </p:sp>
      <p:pic>
        <p:nvPicPr>
          <p:cNvPr id="13" name="Picture 12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920240"/>
            <a:ext cx="5760720" cy="405384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部署通用流程（7 步伪代码）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先选适合任务的模型，再调 GPU；先跑通，再追求性能；先留回滚版本，再扩流量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69164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691640"/>
            <a:ext cx="109728" cy="96012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874520"/>
            <a:ext cx="640080" cy="59436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93852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82880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选择模型与精度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219456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质量不达标则换模型 / 调后处理，不进入硬件调参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78892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2788920"/>
            <a:ext cx="109728" cy="96012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2971800"/>
            <a:ext cx="640080" cy="5943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03580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292608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盘点硬件和软件环境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329184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GPU 显存、互联、驱动、CUDA、容器、磁盘、网络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88620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3886200"/>
            <a:ext cx="109728" cy="96012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" y="4069080"/>
            <a:ext cx="640080" cy="59436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13308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402336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计算资源预算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438912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权重 + 运行时 + KV Cache + 编译 / 通信 + 安全余量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983479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4983479"/>
            <a:ext cx="109728" cy="960120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5166359"/>
            <a:ext cx="640080" cy="594360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5230367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00200" y="5120639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设计多卡协同方式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00200" y="5486399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TP 切矩阵；EP 分 MoE 专家；DP 复制副本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59" y="169164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59" y="1691640"/>
            <a:ext cx="109728" cy="96012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583679" y="1874520"/>
            <a:ext cx="640080" cy="59436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83679" y="193852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60919" y="182880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固定运行环境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60919" y="219456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裸机 / 容器、版本、启动参数、镜像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9359" y="278892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309359" y="2788920"/>
            <a:ext cx="109728" cy="96012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583679" y="2971800"/>
            <a:ext cx="640080" cy="59436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83679" y="303580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60919" y="292608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启动最小可用服务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60919" y="329184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健康检查 → 单请求 → 多轮 / 长上下文 → 工具调用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09359" y="3886200"/>
            <a:ext cx="5303520" cy="9601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309359" y="3886200"/>
            <a:ext cx="109728" cy="96012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583679" y="4069080"/>
            <a:ext cx="640080" cy="59436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83679" y="4133088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60919" y="402336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1A1A"/>
                </a:solidFill>
                <a:latin typeface="Microsoft YaHei"/>
              </a:rPr>
              <a:t>生产验收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60919" y="438912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质量、TTFT/TPOT、吞吐、P95/P99、安全、审计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5029200"/>
            <a:ext cx="5349240" cy="123444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446520" y="512064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99FF"/>
                </a:solidFill>
                <a:latin typeface="Microsoft YaHei"/>
              </a:rPr>
              <a:t>一个重要含义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46520" y="5440680"/>
            <a:ext cx="51206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Microsoft YaHei"/>
              </a:rPr>
              <a:t>先选适合任务的模型，再调 GPU；</a:t>
            </a:r>
          </a:p>
          <a:p>
            <a:pPr algn="l"/>
            <a:r>
              <a:rPr sz="1300" b="0">
                <a:solidFill>
                  <a:srgbClr val="FFFFFF"/>
                </a:solidFill>
                <a:latin typeface="Microsoft YaHei"/>
              </a:rPr>
              <a:t>先跑通，再追求性能；</a:t>
            </a:r>
          </a:p>
          <a:p>
            <a:pPr algn="l"/>
            <a:r>
              <a:rPr sz="1300" b="0">
                <a:solidFill>
                  <a:srgbClr val="FFFFFF"/>
                </a:solidFill>
                <a:latin typeface="Microsoft YaHei"/>
              </a:rPr>
              <a:t>先留下可回滚版本，再扩大流量。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H20 能给多少资源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面向中国市场的特供型号 — 容量够用，算力被削过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工程约数（非精确规格，做部署预算用）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57400"/>
            <a:ext cx="11247120" cy="45720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121408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指标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2121408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8×96GB H20 工程约数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2121408"/>
            <a:ext cx="3474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对部署的意义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514600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715768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显存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2606040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单卡约 96GB HBM3</a:t>
            </a:r>
          </a:p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8 卡名义合计 ≈ 768GB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2715768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决定能否装下模型与缓存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227832"/>
            <a:ext cx="11247120" cy="713232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29000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带宽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3319272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单卡约 4TB/s 量级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342900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影响每个 Token 的数据搬运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941064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4223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算力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94560" y="4032504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FP16/BF16 ≈ 百 TFLOPS</a:t>
            </a:r>
          </a:p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FP8 约为其 2 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4142232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计算峰值仅在特定精度下成立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4654296"/>
            <a:ext cx="11247120" cy="713232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855464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功耗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94560" y="4745736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单卡约 400W 量级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4855464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散热与电费进入长期成本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5367528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5568696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拓扑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94560" y="5458968"/>
            <a:ext cx="57607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NVLink / NVSwitch / PCIe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79" y="5568696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决定多卡切分的通信代价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943600"/>
            <a:ext cx="11247120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5989320"/>
            <a:ext cx="11247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采购成本是一次性投入；真实成本还包括交付工程、机房、持续运行、服务效率四项长期投入。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第 1 关 ｜ 显存容量 — 能否装得下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默认按 8×96GB H20，名义 768GB — 单卡才是预算单位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99FF"/>
                </a:solidFill>
                <a:latin typeface="Microsoft YaHei"/>
              </a:rPr>
              <a:t>单卡预算公式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486400" cy="73152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1031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单卡需求 = 权重 + 运行时 + KV Cache + 编译/通信 + 安全余量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9260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4F8B"/>
                </a:solidFill>
                <a:latin typeface="Microsoft YaHei"/>
              </a:rPr>
              <a:t>DeepSeek-V4-Flash-0731（贯穿例子）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337560"/>
            <a:ext cx="5486400" cy="45720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45643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总参数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345643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约 284B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840480"/>
            <a:ext cx="5486400" cy="45720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95935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激活参数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3959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约 13B（MoE）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5486400" cy="45720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6227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FP8 权重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446227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约 166.9GB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846320"/>
            <a:ext cx="5486400" cy="45720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6519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vLLM 最低聚合显存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49651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约 200GB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349240"/>
            <a:ext cx="5486400" cy="457200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6811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上下文（支持 1M）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17520" y="546811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4F8B"/>
                </a:solidFill>
                <a:latin typeface="Microsoft YaHei"/>
              </a:rPr>
              <a:t>可先设 max-model-len=128K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E84A3D"/>
                </a:solidFill>
                <a:latin typeface="Microsoft YaHei"/>
              </a:rPr>
              <a:t>关键洞察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17920" y="2011680"/>
            <a:ext cx="5486400" cy="1554480"/>
          </a:xfrm>
          <a:prstGeom prst="rect">
            <a:avLst/>
          </a:prstGeom>
          <a:solidFill>
            <a:srgbClr val="3310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17920" y="2011680"/>
            <a:ext cx="137160" cy="155448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10312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E84A3D"/>
                </a:solidFill>
                <a:latin typeface="Microsoft YaHei"/>
              </a:rPr>
              <a:t>MoE = 一栋有许多科室的医院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2468880"/>
            <a:ext cx="52120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Microsoft YaHei"/>
              </a:rPr>
              <a:t>所有科室都要建好 — 总参数决定权重存储；</a:t>
            </a:r>
          </a:p>
          <a:p>
            <a:pPr algn="l"/>
            <a:r>
              <a:rPr sz="1200" b="0">
                <a:solidFill>
                  <a:srgbClr val="FFFFFF"/>
                </a:solidFill>
                <a:latin typeface="Microsoft YaHei"/>
              </a:rPr>
              <a:t>一次问诊只叫来少数科室 — 激活参数更接近每个 Token 的主要计算量。</a:t>
            </a:r>
          </a:p>
          <a:p>
            <a:pPr algn="l"/>
          </a:p>
          <a:p>
            <a:pPr algn="l"/>
            <a:r>
              <a:rPr sz="1200" b="0">
                <a:solidFill>
                  <a:srgbClr val="FFFFFF"/>
                </a:solidFill>
                <a:latin typeface="Microsoft YaHei"/>
              </a:rPr>
              <a:t>13B 激活 ≠ 只需存 13B：284B 权重仍要完整放进显存。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17920" y="3703320"/>
            <a:ext cx="548640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217920" y="3703320"/>
            <a:ext cx="137160" cy="8686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76472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7B4EC4"/>
                </a:solidFill>
                <a:latin typeface="Microsoft YaHei"/>
              </a:rPr>
              <a:t>上下文调优顺序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0" y="41148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先压 128K → 测真实上下文与并发 → 再逐档上调；上限越长，并发余量越小。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17920" y="4709160"/>
            <a:ext cx="548640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17920" y="4709160"/>
            <a:ext cx="137160" cy="15544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782312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显存组 flag（vLLM 示例）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0" y="51206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--max-model-len 131072  （上下文 128K）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5394959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--max-num-seqs 16  （同时在跑序列数）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5669279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--kv-cache-dtype fp8  （KV 缓存砍半）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0" y="594360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--gpu-memory-utilization 0.88  （留 12% 给运行时/通信）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第 2 关 ｜ 8 张卡怎么分工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TP 切矩阵、EP 分专家、DP 接请求 — 多卡不是显存相加，是在时延与吞吐间取舍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8 张 GPU 不只有一种分工（制图：AI产业拆解老李）</a:t>
            </a:r>
          </a:p>
        </p:txBody>
      </p:sp>
      <p:pic>
        <p:nvPicPr>
          <p:cNvPr id="9" name="Picture 8" descr="img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39285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99FF"/>
                </a:solidFill>
                <a:latin typeface="Microsoft YaHei"/>
              </a:rPr>
              <a:t>三种并行「切什么」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57400"/>
            <a:ext cx="5760720" cy="7772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2057400"/>
            <a:ext cx="109728" cy="77724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2130552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99FF"/>
                </a:solidFill>
                <a:latin typeface="Microsoft YaHei"/>
              </a:rPr>
              <a:t>TP · 张量并行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44144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切同一层矩阵；多卡共算并同步。单卡省显存，通信频繁。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0" y="2926080"/>
            <a:ext cx="5760720" cy="7772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2926080"/>
            <a:ext cx="109728" cy="77724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0" y="2999232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7B4EC4"/>
                </a:solidFill>
                <a:latin typeface="Microsoft YaHei"/>
              </a:rPr>
              <a:t>EP · 专家并行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3101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把 MoE 专家分布到不同卡；跨卡路由是关键代价。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3794760"/>
            <a:ext cx="5760720" cy="7772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0" y="3794760"/>
            <a:ext cx="109728" cy="77724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0" y="3867912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DP · 数据并行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17880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复制服务副本；换并发吞吐，代价是更多权重副本。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0" y="4709160"/>
            <a:ext cx="5760720" cy="1554480"/>
          </a:xfrm>
          <a:prstGeom prst="rect">
            <a:avLst/>
          </a:prstGeom>
          <a:solidFill>
            <a:srgbClr val="1E2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0" y="4773168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99FF"/>
                </a:solidFill>
                <a:latin typeface="Microsoft YaHei"/>
              </a:rPr>
              <a:t>业务目标 → 策略选择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0" y="512064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</a:rPr>
              <a:t>单请求装得下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0" y="512064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C8D8F0"/>
                </a:solidFill>
                <a:latin typeface="Microsoft YaHei"/>
              </a:rPr>
              <a:t>TP / EP（同步 + 专家路由通信增加）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5394959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</a:rPr>
              <a:t>提高并发吞吐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5394959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C8D8F0"/>
                </a:solidFill>
                <a:latin typeface="Microsoft YaHei"/>
              </a:rPr>
              <a:t>DP / DP+EP（权重副本增加，显存压力变大）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0" y="5669279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</a:rPr>
              <a:t>长上下文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0960" y="5669279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C8D8F0"/>
                </a:solidFill>
                <a:latin typeface="Microsoft YaHei"/>
              </a:rPr>
              <a:t>KV Cache 预算；P/D 分离；缓存与网络更复杂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26480" y="594360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</a:rPr>
              <a:t>跨节点扩展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594360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C8D8F0"/>
                </a:solidFill>
                <a:latin typeface="Microsoft YaHei"/>
              </a:rPr>
              <a:t>DP/EP；InfiniBand / RoCE；NCCL 绑定成为瓶颈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部署环境：Docker vs 裸机 + 最小拓扑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生产环境优先 Docker — 一致性、隔离、回滚三个理由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48640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137160" cy="155448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78308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99FF"/>
                </a:solidFill>
                <a:latin typeface="Microsoft YaHei"/>
              </a:rPr>
              <a:t>Docker（默认推荐）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194560"/>
            <a:ext cx="52120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环境一致性：一次构建，多机部署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隔离：容器之间互不影响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迁移 / 回滚成本低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63640" y="1691640"/>
            <a:ext cx="548640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691640"/>
            <a:ext cx="137160" cy="15544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783080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7B4EC4"/>
                </a:solidFill>
                <a:latin typeface="Microsoft YaHei"/>
              </a:rPr>
              <a:t>裸机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194560"/>
            <a:ext cx="52120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理论性能更好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不利于管理</a:t>
            </a:r>
          </a:p>
          <a:p>
            <a:pPr algn="l">
              <a:spcAft>
                <a:spcPts val="600"/>
              </a:spcAft>
            </a:pPr>
            <a:r>
              <a:rPr sz="11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100">
                <a:solidFill>
                  <a:srgbClr val="1A1A1A"/>
                </a:solidFill>
                <a:latin typeface="Microsoft YaHei"/>
              </a:rPr>
              <a:t>环境漂移、版本回滚代价大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4290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最小拓扑启动 5 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886200"/>
            <a:ext cx="2194560" cy="14630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2194560" cy="32004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393192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93192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盘点机器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43400"/>
            <a:ext cx="2011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nvidia-smi --query-gpu=index,name,memory.total,driver_version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51760" y="4526280"/>
            <a:ext cx="137160" cy="1828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788920" y="3886200"/>
            <a:ext cx="2194560" cy="14630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788920" y="3886200"/>
            <a:ext cx="2194560" cy="32004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880360" y="393192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46120" y="393192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下载模型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0360" y="4343400"/>
            <a:ext cx="2011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hf download deepseek-ai/DeepSeek-V4-Flash-0731 --revision [commit-id]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83480" y="4526280"/>
            <a:ext cx="137160" cy="1828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20640" y="3886200"/>
            <a:ext cx="2194560" cy="14630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120640" y="3886200"/>
            <a:ext cx="2194560" cy="32004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12080" y="393192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393192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启动容器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2080" y="4343400"/>
            <a:ext cx="2011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docker run --rm --gpus all ...  --tensor-parallel-size 8 --enable-expert-parallel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315200" y="4526280"/>
            <a:ext cx="137160" cy="1828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52359" y="3886200"/>
            <a:ext cx="2194560" cy="14630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452359" y="3886200"/>
            <a:ext cx="2194560" cy="320040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43799" y="393192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09559" y="393192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健康检查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43799" y="4343400"/>
            <a:ext cx="2011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curl http://127.0.0.1:8000/v1/chat/completions  ← 单请求确认链路通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646919" y="4526280"/>
            <a:ext cx="137160" cy="182880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784080" y="3886200"/>
            <a:ext cx="2194560" cy="146304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784080" y="3886200"/>
            <a:ext cx="2194560" cy="32004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875520" y="393192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1280" y="3931920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接入业务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75520" y="4343400"/>
            <a:ext cx="2011680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A1A1A"/>
                </a:solidFill>
                <a:latin typeface="Consolas"/>
              </a:rPr>
              <a:t>OpenAI 兼容接口；任何支持自定义 API 地址的客户端直接对接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566928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0">
                <a:solidFill>
                  <a:srgbClr val="6B7380"/>
                </a:solidFill>
                <a:latin typeface="Microsoft YaHei"/>
              </a:rPr>
              <a:t>框架会自动完成拓扑探测 + 进程拉起 + 分片分配；你要做的是把并行度设对。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第 3 关 ｜ 验收 — 要留下明确产物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一条 curl 成功，只证明第二道门开了一条缝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三道门 验收框架（制图：AI产业拆解老李）</a:t>
            </a:r>
          </a:p>
        </p:txBody>
      </p:sp>
      <p:pic>
        <p:nvPicPr>
          <p:cNvPr id="9" name="Picture 8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20240"/>
            <a:ext cx="5303520" cy="37321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1600200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099FF"/>
                </a:solidFill>
                <a:latin typeface="Microsoft YaHei"/>
              </a:rPr>
              <a:t>生产验收至少分四组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0" y="2057400"/>
            <a:ext cx="576072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2057400"/>
            <a:ext cx="109728" cy="86868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214884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099FF"/>
                </a:solidFill>
                <a:latin typeface="Microsoft YaHei"/>
              </a:rPr>
              <a:t>01 · 质量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24688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真实任务集 / 长文本召回 / 工具调用 / JSON 格式 / 与基准对比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0" y="3017520"/>
            <a:ext cx="576072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017520"/>
            <a:ext cx="109728" cy="86868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0" y="310896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7B4EC4"/>
                </a:solidFill>
                <a:latin typeface="Microsoft YaHei"/>
              </a:rPr>
              <a:t>02 · 性能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42900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TTFT / TPOT / 总吞吐 / 队列长度 / 显存 / P95/P99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3977640"/>
            <a:ext cx="576072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0" y="3977640"/>
            <a:ext cx="109728" cy="86868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0" y="406908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0A06C"/>
                </a:solidFill>
                <a:latin typeface="Microsoft YaHei"/>
              </a:rPr>
              <a:t>03 · 稳定性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38912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连续压测 / 重启恢复 / 单请求超时 / 异常长输入 / 单卡故障演练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0" y="4937760"/>
            <a:ext cx="5760720" cy="868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43600" y="4937760"/>
            <a:ext cx="109728" cy="868680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26480" y="50292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E86A1F"/>
                </a:solidFill>
                <a:latin typeface="Microsoft YaHei"/>
              </a:rPr>
              <a:t>04 · 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53492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鉴权 / 权限分组 / TLS / 敏感日志脱敏 / 镜像漏洞 / 审计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0" y="5943600"/>
            <a:ext cx="5760720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0" y="5989320"/>
            <a:ext cx="57607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Microsoft YaHei"/>
              </a:rPr>
              <a:t>装得下 / 跑得起 / 稳得住 — 每道门都要有输入、动作和交付物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换模型时，重新核对整张配方表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GLM-5.3-Flash vs DeepSeek-V4-Flash-0731 — 换模型不是改一个名字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764792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字段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1764792"/>
            <a:ext cx="402335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DeepSeek-V4-Flash-0731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0" y="1764792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</a:rPr>
              <a:t>GLM-5.3-Flash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194560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194560"/>
            <a:ext cx="109728" cy="713232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395728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总参数 / 激活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2331720"/>
            <a:ext cx="4023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约 284B / 13B（MoE）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79" y="2331720"/>
            <a:ext cx="4114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约 320B / 18B（MoE）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907792"/>
            <a:ext cx="11247120" cy="713232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2907792"/>
            <a:ext cx="109728" cy="713232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10896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FP8 权重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91840" y="3044952"/>
            <a:ext cx="4023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约 166.9GB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79" y="3044952"/>
            <a:ext cx="4114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约 328.3GB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621024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3621024"/>
            <a:ext cx="109728" cy="713232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822192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镜像与最低显存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91840" y="3758184"/>
            <a:ext cx="4023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vLLM v0.28.0；聚合显存 ≈ 200GB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79" y="3758184"/>
            <a:ext cx="4114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专用 glm53-flash 镜像；FP8 聚合显存 ≈ 386GB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334256"/>
            <a:ext cx="11247120" cy="713232"/>
          </a:xfrm>
          <a:prstGeom prst="rect">
            <a:avLst/>
          </a:prstGeom>
          <a:solidFill>
            <a:srgbClr val="F5F7FA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4334256"/>
            <a:ext cx="109728" cy="713232"/>
          </a:xfrm>
          <a:prstGeom prst="rect">
            <a:avLst/>
          </a:prstGeom>
          <a:solidFill>
            <a:srgbClr val="E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4535424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Tokenizer / Tool / Reasoning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91840" y="4471416"/>
            <a:ext cx="4023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deepseek_v4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79" y="4471416"/>
            <a:ext cx="4114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tool parser glm47；reasoning parser glm45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5047488"/>
            <a:ext cx="1124712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5047488"/>
            <a:ext cx="109728" cy="713232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" y="5248656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A1A1A"/>
                </a:solidFill>
                <a:latin typeface="Microsoft YaHei"/>
              </a:rPr>
              <a:t>KV Cache / 平台注意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91840" y="5184648"/>
            <a:ext cx="4023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按当前平台和配方验证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8079" y="5184648"/>
            <a:ext cx="4114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A1A1A"/>
                </a:solidFill>
                <a:latin typeface="Microsoft YaHei"/>
              </a:rPr>
              <a:t>Hopper 用 BF16 KV Cache；不照抄 Blackwell FP8 配置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943600"/>
            <a:ext cx="11247120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5989320"/>
            <a:ext cx="11247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换模型要重对：权重 · 镜像 · 算子 · 并行 · KV Cache · 解析器 · 上下文上限 · 验收集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这台机器能同时服务多少人？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并发能力不是一个固定数字 — 取决于业务的请求形态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1247120" cy="86868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78308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假设：启动 --max-num-seqs 16（16 个并发席位）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4884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0099FF"/>
                </a:solidFill>
                <a:latin typeface="Microsoft YaHei"/>
              </a:rPr>
              <a:t>每条序列实测 ≈ 30 Token/秒 → 整机 ≈ 480 Token/秒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7432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三种业务形态 → 排队策略不同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246120"/>
            <a:ext cx="3657600" cy="30175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3246120"/>
            <a:ext cx="3657600" cy="502920"/>
          </a:xfrm>
          <a:prstGeom prst="rect">
            <a:avLst/>
          </a:prstGeom>
          <a:solidFill>
            <a:srgbClr val="009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3375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🗨️  办公问答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886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形态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206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输入短、输出短、间隔长</a:t>
            </a:r>
          </a:p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席位轮转快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029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排队策略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349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99FF"/>
                </a:solidFill>
                <a:latin typeface="Microsoft YaHei"/>
              </a:rPr>
              <a:t>把 --max-num-seqs 往上调</a:t>
            </a:r>
          </a:p>
          <a:p>
            <a:pPr algn="l"/>
            <a:r>
              <a:rPr sz="1200" b="1">
                <a:solidFill>
                  <a:srgbClr val="0099FF"/>
                </a:solidFill>
                <a:latin typeface="Microsoft YaHei"/>
              </a:rPr>
              <a:t>用更多并发换吞吐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51960" y="3246120"/>
            <a:ext cx="3657600" cy="30175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51960" y="3246120"/>
            <a:ext cx="3657600" cy="502920"/>
          </a:xfrm>
          <a:prstGeom prst="rect">
            <a:avLst/>
          </a:prstGeom>
          <a:solidFill>
            <a:srgbClr val="7B4E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33375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📄  长文档生成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3886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形态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34840" y="4206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单请求占用时间长</a:t>
            </a:r>
          </a:p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席位数调高 → 全员变慢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34840" y="5029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排队策略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5349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7B4EC4"/>
                </a:solidFill>
                <a:latin typeface="Microsoft YaHei"/>
              </a:rPr>
              <a:t>控制并发保住延迟</a:t>
            </a:r>
          </a:p>
          <a:p>
            <a:pPr algn="l"/>
            <a:r>
              <a:rPr sz="1200" b="1">
                <a:solidFill>
                  <a:srgbClr val="7B4EC4"/>
                </a:solidFill>
                <a:latin typeface="Microsoft YaHei"/>
              </a:rPr>
              <a:t>不如分副本组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6720" y="3246120"/>
            <a:ext cx="3657600" cy="301752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46720" y="3246120"/>
            <a:ext cx="3657600" cy="502920"/>
          </a:xfrm>
          <a:prstGeom prst="rect">
            <a:avLst/>
          </a:prstGeom>
          <a:solidFill>
            <a:srgbClr val="10A0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0" y="33375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🛠️  代码 Agent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3886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形态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4206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上下文长、多轮工具调用</a:t>
            </a:r>
          </a:p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KV Cache 优先撑爆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0" y="50292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排队策略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534924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先算显存再谈并发</a:t>
            </a:r>
          </a:p>
          <a:p>
            <a:pPr algn="l"/>
            <a:r>
              <a:rPr sz="1200" b="1">
                <a:solidFill>
                  <a:srgbClr val="10A06C"/>
                </a:solidFill>
                <a:latin typeface="Microsoft YaHei"/>
              </a:rPr>
              <a:t>必要时 P/D 分离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6309360"/>
            <a:ext cx="11247120" cy="182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318504"/>
            <a:ext cx="11247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6B7380"/>
                </a:solidFill>
                <a:latin typeface="Microsoft YaHei"/>
              </a:rPr>
              <a:t>几种形态混在同一服务上 → 高峰会互相挤占；按业务分队列或分副本组，比调单一参数更可靠。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AI产业拆解老李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B33"/>
                </a:solidFill>
                <a:latin typeface="Microsoft YaHei"/>
              </a:rPr>
              <a:t>关键洞察 + 资料来源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Conclusion &amp; 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91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4F8B"/>
                </a:solidFill>
                <a:latin typeface="Microsoft YaHei"/>
              </a:rPr>
              <a:t>三条关键洞察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148840"/>
            <a:ext cx="457200" cy="132588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28600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权重 ≠ 服务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65176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私有化部署交付的是一条可调用、可监控、可回滚的服务链路；权重只是其中一层。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56616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457200" cy="132588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9776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370332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多卡 = 取舍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406908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参数越分散，单卡越省显存；同步越频繁，越考验互联。TP / EP / DP 没有最优，只有最适配。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983480"/>
            <a:ext cx="5486400" cy="13258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4983480"/>
            <a:ext cx="457200" cy="132588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53949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512064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A1A1A"/>
                </a:solidFill>
                <a:latin typeface="Microsoft YaHei"/>
              </a:rPr>
              <a:t>三道门，缺一不可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5486400"/>
            <a:ext cx="47548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装得下解决容量，跑得起解决兼容，稳得住才真正面向业务。一条 curl 只证明第二道门开了一条缝。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1691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099FF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2148840"/>
            <a:ext cx="5486400" cy="429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原文出处：微信公众号「AI产业拆解老李」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标题：《大模型私有化部署》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作者：AI产业拆解老李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贯穿示例：8×96GB H20 + DeepSeek-V4-Flash-0731（284B / 13B 激活 / 约 200GB 最低聚合显存）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对比模型：GLM-5.3-Flash（约 320B / 18B 激活 / FP8 聚合显存 ≈ 386GB）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三类交付物：环境清单 + 验收记录 + 变更与回滚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声明：本文为部署工程结构化拆解，不构成商业合作或投资建议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0099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PPT 由 AI 摘要生成，内容忠实于原文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F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大模型私有化部署 · 内容摘要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