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3752" cy="68580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-914400"/>
            <a:ext cx="2286000" cy="2286000"/>
          </a:xfrm>
          <a:prstGeom prst="ellipse">
            <a:avLst/>
          </a:prstGeom>
          <a:solidFill>
            <a:srgbClr val="2E86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58400" y="5486400"/>
            <a:ext cx="1645920" cy="1645920"/>
          </a:xfrm>
          <a:prstGeom prst="ellipse">
            <a:avLst/>
          </a:prstGeom>
          <a:solidFill>
            <a:srgbClr val="A23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E8A33D"/>
                </a:solidFill>
                <a:latin typeface="Microsoft YaHei"/>
                <a:ea typeface="Microsoft YaHei"/>
              </a:rPr>
              <a:t>LLM COMMERCIALIZATION ·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400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大模型商业化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43200"/>
            <a:ext cx="6400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成本与价值评估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64008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0">
                <a:solidFill>
                  <a:srgbClr val="E8EDF2"/>
                </a:solidFill>
                <a:latin typeface="Microsoft YaHei"/>
                <a:ea typeface="Microsoft YaHei"/>
              </a:rPr>
              <a:t>Cost Modeling · Usage Forecasting · Business Value Assessment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4846320"/>
            <a:ext cx="6400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Microsoft YaHei"/>
                <a:ea typeface="Microsoft YaHei"/>
              </a:rPr>
              <a:t>每百万 Token 成本  ·  用量预测方法  ·  ROI 价值评估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943600"/>
            <a:ext cx="6400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E8EDF2"/>
                </a:solidFill>
                <a:latin typeface="Microsoft YaHei"/>
                <a:ea typeface="Microsoft YaHei"/>
              </a:rPr>
              <a:t>汇报人：商业分析团队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263640"/>
            <a:ext cx="6400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E8EDF2"/>
                </a:solidFill>
                <a:latin typeface="Microsoft YaHei"/>
                <a:ea typeface="Microsoft YaHei"/>
              </a:rPr>
              <a:t>2026 年 9 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2286000"/>
            <a:ext cx="320040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2000" b="1">
                <a:solidFill>
                  <a:srgbClr val="1F4E79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3657600"/>
            <a:ext cx="3200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2D2D2D"/>
                </a:solidFill>
                <a:latin typeface="Microsoft YaHei"/>
                <a:ea typeface="Microsoft YaHei"/>
              </a:rPr>
              <a:t>个核心问题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114800"/>
            <a:ext cx="3200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888888"/>
                </a:solidFill>
                <a:latin typeface="Microsoft YaHei"/>
                <a:ea typeface="Microsoft YaHei"/>
              </a:rPr>
              <a:t>19 页深度研究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CONTENTS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828800"/>
            <a:ext cx="1188720" cy="11887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118872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192024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200" b="1">
                <a:solidFill>
                  <a:srgbClr val="2D2D2D"/>
                </a:solidFill>
                <a:latin typeface="Microsoft YaHei"/>
                <a:ea typeface="Microsoft YaHei"/>
              </a:rPr>
              <a:t>每百万 Token 成本建模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94560" y="24231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0">
                <a:solidFill>
                  <a:srgbClr val="888888"/>
                </a:solidFill>
                <a:latin typeface="Microsoft YaHei"/>
                <a:ea typeface="Microsoft YaHei"/>
              </a:rPr>
              <a:t>主流厂商定价对比 · 计费机制 · TCO 模型 · 成本公式模板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83080" y="3017520"/>
            <a:ext cx="36576" cy="1828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200400"/>
            <a:ext cx="1188720" cy="118872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337560"/>
            <a:ext cx="118872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4560" y="329184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200" b="1">
                <a:solidFill>
                  <a:srgbClr val="2D2D2D"/>
                </a:solidFill>
                <a:latin typeface="Microsoft YaHei"/>
                <a:ea typeface="Microsoft YaHei"/>
              </a:rPr>
              <a:t>Token 用量预测方法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37947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0">
                <a:solidFill>
                  <a:srgbClr val="888888"/>
                </a:solidFill>
                <a:latin typeface="Microsoft YaHei"/>
                <a:ea typeface="Microsoft YaHei"/>
              </a:rPr>
              <a:t>场景拆解 · 历史数据法 · 业务驱动法 · 三情景预测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83080" y="4389120"/>
            <a:ext cx="36576" cy="1828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" y="4572000"/>
            <a:ext cx="1188720" cy="118872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4709160"/>
            <a:ext cx="118872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466344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200" b="1">
                <a:solidFill>
                  <a:srgbClr val="2D2D2D"/>
                </a:solidFill>
                <a:latin typeface="Microsoft YaHei"/>
                <a:ea typeface="Microsoft YaHei"/>
              </a:rPr>
              <a:t>商业价值评估体系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4560" y="5166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0">
                <a:solidFill>
                  <a:srgbClr val="888888"/>
                </a:solidFill>
                <a:latin typeface="Microsoft YaHei"/>
                <a:ea typeface="Microsoft YaHei"/>
              </a:rPr>
              <a:t>ROI 框架 · 效率与营收指标 · Case Study · 敏感性分析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6126480"/>
            <a:ext cx="10698480" cy="36576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6144768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附：参考数据来源  ·  工具与模板  ·  实施建议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2 / 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468880"/>
            <a:ext cx="1828800" cy="54864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434840"/>
            <a:ext cx="3657600" cy="54864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36576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800" b="1">
                <a:solidFill>
                  <a:srgbClr val="E8A33D"/>
                </a:solidFill>
                <a:latin typeface="Microsoft YaHei"/>
                <a:ea typeface="Microsoft YaHei"/>
              </a:rPr>
              <a:t>PART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1097280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每百万 Token 成本建模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572000"/>
            <a:ext cx="109728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800" b="0">
                <a:solidFill>
                  <a:srgbClr val="E8EDF2"/>
                </a:solidFill>
                <a:latin typeface="Microsoft YaHei"/>
                <a:ea typeface="Microsoft YaHei"/>
              </a:rPr>
              <a:t>Modeling of Cost per Million Tokens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4864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核心问题：如何构建一个可复用的 Token 成本模型？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01  ·  COST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主流大模型 API 定价对比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PUBLIC REFERENCE PRICE · USD PER 1M TOKENS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1_api_pric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320"/>
            <a:ext cx="7772400" cy="48212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03920" y="1371600"/>
            <a:ext cx="3246120" cy="50292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0" y="1463040"/>
            <a:ext cx="30175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关键洞察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0" y="1874519"/>
            <a:ext cx="73152" cy="914400"/>
          </a:xfrm>
          <a:prstGeom prst="rect">
            <a:avLst/>
          </a:prstGeom>
          <a:solidFill>
            <a:srgbClr val="C73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0" y="1874519"/>
            <a:ext cx="28346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D2D2D"/>
                </a:solidFill>
                <a:latin typeface="Microsoft YaHei"/>
                <a:ea typeface="Microsoft YaHei"/>
              </a:rPr>
              <a:t>① 价格跨度极大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0" y="2167127"/>
            <a:ext cx="28346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Microsoft YaHei"/>
                <a:ea typeface="Microsoft YaHei"/>
              </a:rPr>
              <a:t>最高 $25/M vs 最低 $0.30/M，
相差约 80 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0" y="2926079"/>
            <a:ext cx="73152" cy="91440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0" y="2926079"/>
            <a:ext cx="28346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D2D2D"/>
                </a:solidFill>
                <a:latin typeface="Microsoft YaHei"/>
                <a:ea typeface="Microsoft YaHei"/>
              </a:rPr>
              <a:t>② 旗舰 vs 轻量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0" y="3218687"/>
            <a:ext cx="28346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Microsoft YaHei"/>
                <a:ea typeface="Microsoft YaHei"/>
              </a:rPr>
              <a:t>Claude Opus 5 约为 DeepSeek V4
的 80 倍以上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86800" y="3977639"/>
            <a:ext cx="73152" cy="91440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69680" y="3977639"/>
            <a:ext cx="28346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D2D2D"/>
                </a:solidFill>
                <a:latin typeface="Microsoft YaHei"/>
                <a:ea typeface="Microsoft YaHei"/>
              </a:rPr>
              <a:t>③ 输出 &gt; 输入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0" y="4270247"/>
            <a:ext cx="28346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Microsoft YaHei"/>
                <a:ea typeface="Microsoft YaHei"/>
              </a:rPr>
              <a:t>输出 Token 通常是输入的
3-5 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0" y="5029199"/>
            <a:ext cx="73152" cy="9144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69680" y="5029199"/>
            <a:ext cx="28346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D2D2D"/>
                </a:solidFill>
                <a:latin typeface="Microsoft YaHei"/>
                <a:ea typeface="Microsoft YaHei"/>
              </a:rPr>
              <a:t>④ 国内厂商定价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0" y="5321807"/>
            <a:ext cx="28346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888888"/>
                </a:solidFill>
                <a:latin typeface="Microsoft YaHei"/>
                <a:ea typeface="Microsoft YaHei"/>
              </a:rPr>
              <a:t>DeepSeek V4、Kimi K3 价格
集中在 $0.3-3.2/M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263640"/>
            <a:ext cx="10972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1F4E79"/>
                </a:solidFill>
                <a:latin typeface="Microsoft YaHei"/>
                <a:ea typeface="Microsoft YaHei"/>
              </a:rPr>
              <a:t>建议：根据任务复杂度分层选用模型 — 简单任务用 DeepSeek V4/Kimi K3，复杂推理用 Claude Opus 5/GPT 5.5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4 / 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01  ·  COST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Token 计费机制解析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INPUT / OUTPUT / CACHE PRICING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2_token_mechanis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320"/>
            <a:ext cx="7772400" cy="48549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03920" y="1371600"/>
            <a:ext cx="3246120" cy="50292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0" y="1463040"/>
            <a:ext cx="30175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四类 Token 计费详解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0" y="1920240"/>
            <a:ext cx="292608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23960" y="199339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2E86AB"/>
                </a:solidFill>
                <a:latin typeface="Microsoft YaHei"/>
                <a:ea typeface="Microsoft YaHei"/>
              </a:rPr>
              <a:t>输入 Token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23960" y="2286000"/>
            <a:ext cx="2743200" cy="594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用户问题 + System Prompt + 历史对话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0" y="3017520"/>
            <a:ext cx="292608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A23B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23960" y="309067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A23B72"/>
                </a:solidFill>
                <a:latin typeface="Microsoft YaHei"/>
                <a:ea typeface="Microsoft YaHei"/>
              </a:rPr>
              <a:t>输出 Token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3383280"/>
            <a:ext cx="2743200" cy="594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模型生成内容，费用最高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86800" y="4114800"/>
            <a:ext cx="292608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5B927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23960" y="418795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5B9279"/>
                </a:solidFill>
                <a:latin typeface="Microsoft YaHei"/>
                <a:ea typeface="Microsoft YaHei"/>
              </a:rPr>
              <a:t>缓存命中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23960" y="4480560"/>
            <a:ext cx="2743200" cy="594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Prompt Caching 复用，约为输入价 1/10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0" y="5212080"/>
            <a:ext cx="292608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E8A3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23960" y="528523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E8A33D"/>
                </a:solidFill>
                <a:latin typeface="Microsoft YaHei"/>
                <a:ea typeface="Microsoft YaHei"/>
              </a:rPr>
              <a:t>缓存写入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3960" y="5577840"/>
            <a:ext cx="2743200" cy="594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首次写入缓存，约为输入价 1.25 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263640"/>
            <a:ext cx="10972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核心优化策略：减少输出（精简 Prompt）、启用缓存（重复 System）、使用轻量模型做前置过滤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5 / 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01  ·  COST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影响单价的四大因素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WHAT DRIVES TOKEN UNIT PRICE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554480"/>
            <a:ext cx="274320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1F4E7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554480"/>
            <a:ext cx="2743200" cy="7315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1627632"/>
            <a:ext cx="2743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模型规模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99339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7B → 70B → 405B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2423160"/>
            <a:ext cx="246888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100" b="0">
                <a:solidFill>
                  <a:srgbClr val="2D2D2D"/>
                </a:solidFill>
                <a:latin typeface="Microsoft YaHei"/>
                <a:ea typeface="Microsoft YaHei"/>
              </a:rPr>
              <a:t>参数规模↑10x，价格↑5-15x
非完全线性，存在规模经济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520440"/>
            <a:ext cx="2377440" cy="9144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价格下限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5B9279"/>
                </a:solidFill>
                <a:latin typeface="Microsoft YaHei"/>
                <a:ea typeface="Microsoft YaHei"/>
              </a:rPr>
              <a:t>1.0x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价格上限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C73E1D"/>
                </a:solidFill>
                <a:latin typeface="Microsoft YaHei"/>
                <a:ea typeface="Microsoft YaHei"/>
              </a:rPr>
              <a:t>15x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37560" y="1554480"/>
            <a:ext cx="274320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37560" y="1554480"/>
            <a:ext cx="2743200" cy="73152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37560" y="1627632"/>
            <a:ext cx="2743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推理模式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37560" y="199339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Batch vs Real-time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74720" y="2423160"/>
            <a:ext cx="246888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100" b="0">
                <a:solidFill>
                  <a:srgbClr val="2D2D2D"/>
                </a:solidFill>
                <a:latin typeface="Microsoft YaHei"/>
                <a:ea typeface="Microsoft YaHei"/>
              </a:rPr>
              <a:t>Batch API 约半价
Async 更低，但延迟大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20440" y="3520440"/>
            <a:ext cx="2377440" cy="9144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价格下限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5B9279"/>
                </a:solidFill>
                <a:latin typeface="Microsoft YaHei"/>
                <a:ea typeface="Microsoft YaHei"/>
              </a:rPr>
              <a:t>0.5x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价格上限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916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C73E1D"/>
                </a:solidFill>
                <a:latin typeface="Microsoft YaHei"/>
                <a:ea typeface="Microsoft YaHei"/>
              </a:rPr>
              <a:t>1.0x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17920" y="1554480"/>
            <a:ext cx="274320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A23B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17920" y="1554480"/>
            <a:ext cx="2743200" cy="73152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0" y="1627632"/>
            <a:ext cx="2743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上下文长度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0" y="199339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32K → 200K → 1M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2423160"/>
            <a:ext cx="246888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100" b="0">
                <a:solidFill>
                  <a:srgbClr val="2D2D2D"/>
                </a:solidFill>
                <a:latin typeface="Microsoft YaHei"/>
                <a:ea typeface="Microsoft YaHei"/>
              </a:rPr>
              <a:t>长上下文溢价 2-4x
KV Cache 显存开销增大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0" y="3520440"/>
            <a:ext cx="2377440" cy="9144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价格下限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5B9279"/>
                </a:solidFill>
                <a:latin typeface="Microsoft YaHei"/>
                <a:ea typeface="Microsoft YaHei"/>
              </a:rPr>
              <a:t>1.0x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8952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价格上限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8952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C73E1D"/>
                </a:solidFill>
                <a:latin typeface="Microsoft YaHei"/>
                <a:ea typeface="Microsoft YaHei"/>
              </a:rPr>
              <a:t>4x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098280" y="1554480"/>
            <a:ext cx="2743200" cy="3200400"/>
          </a:xfrm>
          <a:prstGeom prst="rect">
            <a:avLst/>
          </a:prstGeom>
          <a:solidFill>
            <a:srgbClr val="FFFFFF"/>
          </a:solidFill>
          <a:ln w="25400">
            <a:solidFill>
              <a:srgbClr val="E8A3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098280" y="1554480"/>
            <a:ext cx="2743200" cy="73152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98280" y="1627632"/>
            <a:ext cx="2743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部署方式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98280" y="1993392"/>
            <a:ext cx="2743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自托管 vs 云端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35440" y="2423160"/>
            <a:ext cx="246888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100" b="0">
                <a:solidFill>
                  <a:srgbClr val="2D2D2D"/>
                </a:solidFill>
                <a:latin typeface="Microsoft YaHei"/>
                <a:ea typeface="Microsoft YaHei"/>
              </a:rPr>
              <a:t>固定成本 vs 变动成本
存在盈亏平衡点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281160" y="3520440"/>
            <a:ext cx="2377440" cy="9144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28116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价格下限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8116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5B9279"/>
                </a:solidFill>
                <a:latin typeface="Microsoft YaHei"/>
                <a:ea typeface="Microsoft YaHei"/>
              </a:rPr>
              <a:t>固定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469880" y="3611880"/>
            <a:ext cx="118872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价格上限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9880" y="3886200"/>
            <a:ext cx="11887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C73E1D"/>
                </a:solidFill>
                <a:latin typeface="Microsoft YaHei"/>
                <a:ea typeface="Microsoft YaHei"/>
              </a:rPr>
              <a:t>变动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7200" y="5120640"/>
            <a:ext cx="11247120" cy="13716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" y="521208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1F4E79"/>
                </a:solidFill>
                <a:latin typeface="Microsoft YaHei"/>
                <a:ea typeface="Microsoft YaHei"/>
              </a:rPr>
              <a:t>▎因素联动：选择本质上是「成本 vs 性能 vs 延迟」的三角权衡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0080" y="557784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2D2D2D"/>
                </a:solidFill>
                <a:latin typeface="Microsoft YaHei"/>
                <a:ea typeface="Microsoft YaHei"/>
              </a:rPr>
              <a:t>• Claude Opus 5 + 长上下文 + 实时推理 = 最高成本路径
</a:t>
            </a:r>
            <a:r>
              <a:rPr sz="1100" b="0">
                <a:solidFill>
                  <a:srgbClr val="2D2D2D"/>
                </a:solidFill>
                <a:latin typeface="Microsoft YaHei"/>
                <a:ea typeface="Microsoft YaHei"/>
              </a:rPr>
              <a:t>• DeepSeek V4 + 短上下文 + Batch 异步 = 最低成本路径
</a:t>
            </a:r>
            <a:r>
              <a:rPr sz="1100" b="1">
                <a:solidFill>
                  <a:srgbClr val="5B9279"/>
                </a:solidFill>
                <a:latin typeface="Microsoft YaHei"/>
                <a:ea typeface="Microsoft YaHei"/>
              </a:rPr>
              <a:t>• 实操建议：路由分层 — 简单任务用 DeepSeek V4/Kimi K3，复杂推理用 Claude Opus 5/GPT 5.5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6 / 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01  ·  COST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TCO 建模方法详解：从构成到盈亏平衡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TOTAL COST OF OWNERSHIP · A WORKED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12_tco_breakdow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371600"/>
            <a:ext cx="7315200" cy="466513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772400" y="1371600"/>
            <a:ext cx="4114800" cy="29260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79" y="1463040"/>
            <a:ext cx="38404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E8A33D"/>
                </a:solidFill>
                <a:latin typeface="Microsoft YaHei"/>
                <a:ea typeface="Microsoft YaHei"/>
              </a:rPr>
              <a:t>▎核心公式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1828800"/>
            <a:ext cx="38404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onsolas"/>
                <a:ea typeface="Consolas"/>
              </a:rPr>
              <a:t>TCO_api  =  Cost_api_call + Cost_integration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2148840"/>
            <a:ext cx="38404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Consolas"/>
                <a:ea typeface="Consolas"/>
              </a:rPr>
              <a:t>TCO_self =  CapEx + OpEx + HiddenCost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2606040"/>
            <a:ext cx="38404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E8A33D"/>
                </a:solidFill>
                <a:latin typeface="Microsoft YaHei"/>
                <a:ea typeface="Microsoft YaHei"/>
              </a:rPr>
              <a:t>▎本案例（Claude Opus 5 · 月 11 亿 Token）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2971800"/>
            <a:ext cx="3840480" cy="1371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• 云端 TCO:  $13,567 / 月
</a:t>
            </a:r>
            <a:r>
              <a:rPr sz="900" b="0">
                <a:solidFill>
                  <a:srgbClr val="E8EDF2"/>
                </a:solidFill>
                <a:latin typeface="Microsoft YaHei"/>
                <a:ea typeface="Microsoft YaHei"/>
              </a:rPr>
              <a:t>   主要构成：API 调用 93%
</a:t>
            </a:r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• 自托管 TCO: $18,922 / 月
</a:t>
            </a:r>
            <a:r>
              <a:rPr sz="900" b="0">
                <a:solidFill>
                  <a:srgbClr val="E8EDF2"/>
                </a:solidFill>
                <a:latin typeface="Microsoft YaHei"/>
                <a:ea typeface="Microsoft YaHei"/>
              </a:rPr>
              <a:t>   主要构成：电费 26% + 工程师 26% + GPU 35%
</a:t>
            </a:r>
            <a:r>
              <a:rPr sz="950" b="1">
                <a:solidFill>
                  <a:srgbClr val="E8A33D"/>
                </a:solidFill>
                <a:latin typeface="Microsoft YaHei"/>
                <a:ea typeface="Microsoft YaHei"/>
              </a:rPr>
              <a:t>• 一次性集成成本：云端 $5K vs 自托管 $15K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4434840"/>
            <a:ext cx="5760720" cy="2011680"/>
          </a:xfrm>
          <a:prstGeom prst="rect">
            <a:avLst/>
          </a:prstGeom>
          <a:solidFill>
            <a:srgbClr val="E8EDF2"/>
          </a:solidFill>
          <a:ln w="1905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4434840"/>
            <a:ext cx="5760720" cy="4114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1480" y="4462272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☁️ 云端 API TCO 构成（4 大类）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4892040"/>
            <a:ext cx="5486400" cy="1554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1">
                <a:solidFill>
                  <a:srgbClr val="1F4E79"/>
                </a:solidFill>
                <a:latin typeface="Microsoft YaHei"/>
                <a:ea typeface="Microsoft YaHei"/>
              </a:rPr>
              <a:t>① 直接成本 (80%):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API 调用费 = Σ Token × 单价，含缓存优惠
</a:t>
            </a:r>
            <a:r>
              <a:rPr sz="1050" b="1">
                <a:solidFill>
                  <a:srgbClr val="1F4E79"/>
                </a:solidFill>
                <a:latin typeface="Microsoft YaHei"/>
                <a:ea typeface="Microsoft YaHei"/>
              </a:rPr>
              <a:t>② 集成成本 (10%):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SDK 适配、Prompt 工程、Embedding 索引（一次性 + 月摊）
</a:t>
            </a:r>
            <a:r>
              <a:rPr sz="1050" b="1">
                <a:solidFill>
                  <a:srgbClr val="1F4E79"/>
                </a:solidFill>
                <a:latin typeface="Microsoft YaHei"/>
                <a:ea typeface="Microsoft YaHei"/>
              </a:rPr>
              <a:t>③ 监控/容灾 (5%):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日志、告警、Failover 到第二供应商
</a:t>
            </a:r>
            <a:r>
              <a:rPr sz="1050" b="1">
                <a:solidFill>
                  <a:srgbClr val="1F4E79"/>
                </a:solidFill>
                <a:latin typeface="Microsoft YaHei"/>
                <a:ea typeface="Microsoft YaHei"/>
              </a:rPr>
              <a:t>④ 隐性成本 (5%):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网络延迟、合规审计、供应商锁定风险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72200" y="4434840"/>
            <a:ext cx="5760720" cy="2011680"/>
          </a:xfrm>
          <a:prstGeom prst="rect">
            <a:avLst/>
          </a:prstGeom>
          <a:solidFill>
            <a:srgbClr val="E8EDF2"/>
          </a:solidFill>
          <a:ln w="19050">
            <a:solidFill>
              <a:srgbClr val="A23B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72200" y="4434840"/>
            <a:ext cx="5760720" cy="41148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4462272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🖥️ 自托管 TCO 构成（4 大类）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55080" y="4892040"/>
            <a:ext cx="5486400" cy="1554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1">
                <a:solidFill>
                  <a:srgbClr val="A23B72"/>
                </a:solidFill>
                <a:latin typeface="Microsoft YaHei"/>
                <a:ea typeface="Microsoft YaHei"/>
              </a:rPr>
              <a:t>① CapEx (35%):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GPU 服务器（H100/H200）按 3 年折旧
</a:t>
            </a:r>
            <a:r>
              <a:rPr sz="1050" b="1">
                <a:solidFill>
                  <a:srgbClr val="A23B72"/>
                </a:solidFill>
                <a:latin typeface="Microsoft YaHei"/>
                <a:ea typeface="Microsoft YaHei"/>
              </a:rPr>
              <a:t>② OpEx (40%):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电费（~700W/卡）+ 机房租赁 + 带宽 + 冷却
</a:t>
            </a:r>
            <a:r>
              <a:rPr sz="1050" b="1">
                <a:solidFill>
                  <a:srgbClr val="A23B72"/>
                </a:solidFill>
                <a:latin typeface="Microsoft YaHei"/>
                <a:ea typeface="Microsoft YaHei"/>
              </a:rPr>
              <a:t>③ 人力 (20%):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ML 工程师、SRE 运维，按工时分摊
</a:t>
            </a:r>
            <a:r>
              <a:rPr sz="1050" b="1">
                <a:solidFill>
                  <a:srgbClr val="A23B72"/>
                </a:solidFill>
                <a:latin typeface="Microsoft YaHei"/>
                <a:ea typeface="Microsoft YaHei"/>
              </a:rPr>
              <a:t>④ 软件/其他 (5%):  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vLLM/TGI 许可、监控、模型更新、安全审计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7 / 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01  ·  COST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TCO 盈亏平衡分析：何时选自托管？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BREAK-EVEN POINT · A DECISION FRAMEWORK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3_tco_break_ev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417320"/>
            <a:ext cx="7772400" cy="50502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12480" y="1417320"/>
            <a:ext cx="3383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▎决策框架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12480" y="1828800"/>
            <a:ext cx="3383280" cy="14173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0" y="1828800"/>
            <a:ext cx="3383280" cy="36576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20" y="1865376"/>
            <a:ext cx="3200400" cy="3200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</a:rPr>
              <a:t>&lt; 5 亿 Token/月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2286000"/>
            <a:ext cx="32004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云端 API 占优
启动快、零运维、
灵活扩缩容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2926080"/>
            <a:ext cx="3200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适用：初创 / 中小规模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0" y="3337560"/>
            <a:ext cx="3383280" cy="14173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412480" y="3337560"/>
            <a:ext cx="3383280" cy="36576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03920" y="3374136"/>
            <a:ext cx="3200400" cy="3200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</a:rPr>
              <a:t>5 - 17 亿/月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9640" y="3794760"/>
            <a:ext cx="32004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过渡期，混合架构
云端为主 + 自托管
应对峰值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49640" y="4434840"/>
            <a:ext cx="3200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适用：中等规模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2480" y="4846320"/>
            <a:ext cx="3383280" cy="14173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412480" y="4846320"/>
            <a:ext cx="3383280" cy="36576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03920" y="4882896"/>
            <a:ext cx="3200400" cy="3200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150" b="1">
                <a:solidFill>
                  <a:srgbClr val="FFFFFF"/>
                </a:solidFill>
                <a:latin typeface="Microsoft YaHei"/>
                <a:ea typeface="Microsoft YaHei"/>
              </a:rPr>
              <a:t>&gt; 17 亿/月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49640" y="5303520"/>
            <a:ext cx="32004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自托管占优
固定成本摊薄，
数据可控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49640" y="5943600"/>
            <a:ext cx="3200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适用：大型 / 行业专属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6263640"/>
            <a:ext cx="11612880" cy="2743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281928"/>
            <a:ext cx="11430000" cy="2743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onsolas"/>
                <a:ea typeface="Consolas"/>
              </a:rPr>
              <a:t>盈亏平衡公式：T* × P_api = CapEx + OpEx →  T* = 固定成本 / (单价 - 边际) ≈ 17.2 亿 Token/月（Claude Opus 5 基准）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8 / 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01  ·  COST MODELING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可复用的成本计算公式与模板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REUSABLE COST FORMULA · EXCEL/SHEETS TEMPLATE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▎单次调用成本公式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28800"/>
            <a:ext cx="5486400" cy="10972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874519"/>
            <a:ext cx="53035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onsolas"/>
                <a:ea typeface="Consolas"/>
              </a:rPr>
              <a:t>Cost_call = (T_in × P_in + T_out × P_out + T_cache × P_cache) / 1M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286000"/>
            <a:ext cx="5303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T_in: 输入 Token    P_in: 输入单价 ($/M)
T_out: 输出 Token    P_out: 输出单价 ($/M)
T_cache: 缓存 Token  P_cache: 缓存单价 ($/M)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3108960"/>
            <a:ext cx="5486400" cy="10972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154680"/>
            <a:ext cx="53035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onsolas"/>
                <a:ea typeface="Consolas"/>
              </a:rPr>
              <a:t>Cost_month = Σ(N_scene_i × Cost_call_i) + Cost_fixed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566160"/>
            <a:ext cx="530352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N_scene_i: 场景 i 的月调用次数
Cost_fixed: 自托管固定成本 (GPU + 运维)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389120"/>
            <a:ext cx="5486400" cy="91440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4434840"/>
            <a:ext cx="53035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onsolas"/>
                <a:ea typeface="Consolas"/>
              </a:rPr>
              <a:t>TCO_self = Σ(GPU_j × Price_j / Life_j) + Opex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846320"/>
            <a:ext cx="53035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GPU 折旧 3 年 · Opex 含电力 / 机房 / 工程师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141732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▎Excel/Sheets 模板示例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0" y="1828800"/>
            <a:ext cx="1280160" cy="384048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1874520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0960" y="1828800"/>
            <a:ext cx="1005840" cy="384048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26680" y="1874520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月调用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0" y="1828800"/>
            <a:ext cx="1005840" cy="384048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32520" y="1874520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T_in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692640" y="1828800"/>
            <a:ext cx="1005840" cy="384048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738360" y="1874520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T_out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698480" y="1828800"/>
            <a:ext cx="1188720" cy="384048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744200" y="1874520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单价/次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0" y="2212848"/>
            <a:ext cx="128016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46520" y="2258568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客服对话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80960" y="2212848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26680" y="2258568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50,000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686800" y="2212848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32520" y="2258568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800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692640" y="2212848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38360" y="2258568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300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98480" y="2212848"/>
            <a:ext cx="11887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744200" y="2258568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$0.0115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800" y="2596896"/>
            <a:ext cx="128016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2642616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文档摘要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80960" y="2596896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726680" y="26426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12,000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686800" y="2596896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732520" y="26426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4,500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692640" y="2596896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738360" y="26426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600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98480" y="2596896"/>
            <a:ext cx="11887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744200" y="2642616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$0.0375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400800" y="2980944"/>
            <a:ext cx="128016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46520" y="3026664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代码生成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680960" y="2980944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726680" y="3026664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8,000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686800" y="2980944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732520" y="3026664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1,200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692640" y="2980944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738360" y="3026664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1,500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0698480" y="2980944"/>
            <a:ext cx="11887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0744200" y="3026664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$0.0435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400800" y="3364992"/>
            <a:ext cx="128016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46520" y="3410712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多模态问答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680960" y="3364992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726680" y="3410712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5,000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686800" y="3364992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732520" y="3410712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2,000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692640" y="3364992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738360" y="3410712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800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698480" y="3364992"/>
            <a:ext cx="11887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44200" y="3410712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$0.0300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400800" y="3749040"/>
            <a:ext cx="128016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46520" y="3794760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Agent 任务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680960" y="3749040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726680" y="3794760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3,000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686800" y="3749040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732520" y="3794760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3,500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692640" y="3749040"/>
            <a:ext cx="10058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738360" y="3794760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2,200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0698480" y="3749040"/>
            <a:ext cx="118872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744200" y="3794760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$0.0725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400800" y="4133088"/>
            <a:ext cx="1280160" cy="384048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446520" y="4178808"/>
            <a:ext cx="1188719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合计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680960" y="4133088"/>
            <a:ext cx="1005840" cy="384048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726680" y="4178808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78,000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8686800" y="4133088"/>
            <a:ext cx="1005840" cy="384048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732520" y="4178808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692640" y="4133088"/>
            <a:ext cx="1005840" cy="384048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9738360" y="4178808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—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0698480" y="4133088"/>
            <a:ext cx="1188720" cy="384048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10744200" y="4178808"/>
            <a:ext cx="109728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$1,741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400800" y="493776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1F4E79"/>
                </a:solidFill>
                <a:latin typeface="Microsoft YaHei"/>
                <a:ea typeface="Microsoft YaHei"/>
              </a:rPr>
              <a:t>▎模板字段说明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400800" y="5303520"/>
            <a:ext cx="54864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• 月调用：从日志统计 / 业务预测
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• T_in / T_out：抽样 1000 条求均值
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• 单价/次：根据选用模型的实时定价
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• 替换为本地模型时，添加固定成本行
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9 / 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468880"/>
            <a:ext cx="1828800" cy="54864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434840"/>
            <a:ext cx="3657600" cy="54864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36576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800" b="1">
                <a:solidFill>
                  <a:srgbClr val="E8A33D"/>
                </a:solidFill>
                <a:latin typeface="Microsoft YaHei"/>
                <a:ea typeface="Microsoft YaHei"/>
              </a:rPr>
              <a:t>PART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1097280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Token 用量预测方法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572000"/>
            <a:ext cx="109728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800" b="0">
                <a:solidFill>
                  <a:srgbClr val="E8EDF2"/>
                </a:solidFill>
                <a:latin typeface="Microsoft YaHei"/>
                <a:ea typeface="Microsoft YaHei"/>
              </a:rPr>
              <a:t>How Do You Forecast the Number of Tokens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4864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核心问题：在没有完整历史数据时，如何预测未来 3-12 个月的 Token 消耗？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02  ·  USAGE FORECASTING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Token 消耗场景拆解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USE-CASE BREAKDOWN · WHERE DO TOKENS GO?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4_scenar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371600"/>
            <a:ext cx="4640540" cy="4846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83680" y="1417320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▎五大典型场景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0" y="1828800"/>
            <a:ext cx="73152" cy="77724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66560" y="1828800"/>
            <a:ext cx="5029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E86AB"/>
                </a:solidFill>
                <a:latin typeface="Microsoft YaHei"/>
                <a:ea typeface="Microsoft YaHei"/>
              </a:rPr>
              <a:t>对话交互 (25%)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60" y="2084832"/>
            <a:ext cx="50292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客服 Bot / 个人助手
输入 500-2K / 输出 200-800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0" y="2697480"/>
            <a:ext cx="73152" cy="7772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66560" y="2697480"/>
            <a:ext cx="5029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1F4E79"/>
                </a:solidFill>
                <a:latin typeface="Microsoft YaHei"/>
                <a:ea typeface="Microsoft YaHei"/>
              </a:rPr>
              <a:t>文档处理 (30%)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60" y="2953512"/>
            <a:ext cx="50292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RAG 检索增强 / 长文摘要
单次 5K-50K Token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0" y="3566160"/>
            <a:ext cx="73152" cy="77724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0" y="3566160"/>
            <a:ext cx="5029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A23B72"/>
                </a:solidFill>
                <a:latin typeface="Microsoft YaHei"/>
                <a:ea typeface="Microsoft YaHei"/>
              </a:rPr>
              <a:t>代码生成 (22%)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60" y="3822192"/>
            <a:ext cx="50292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IDE Copilot / 单元测试
输入 1K-3K / 输出 0.5K-3K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0" y="4434840"/>
            <a:ext cx="73152" cy="77724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0" y="4434840"/>
            <a:ext cx="5029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E8A33D"/>
                </a:solidFill>
                <a:latin typeface="Microsoft YaHei"/>
                <a:ea typeface="Microsoft YaHei"/>
              </a:rPr>
              <a:t>多模态 (13%)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66560" y="4690872"/>
            <a:ext cx="50292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图片理解 / 语音转写
图片按 token 计费更贵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0" y="5303520"/>
            <a:ext cx="73152" cy="77724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0" y="5303520"/>
            <a:ext cx="50292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5B9279"/>
                </a:solidFill>
                <a:latin typeface="Microsoft YaHei"/>
                <a:ea typeface="Microsoft YaHei"/>
              </a:rPr>
              <a:t>Agent 工具 (10%)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6560" y="5559552"/>
            <a:ext cx="50292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多轮工具调用 / MCP
单任务 5K-30K，循环放大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6263640"/>
            <a:ext cx="11521440" cy="2743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6281928"/>
            <a:ext cx="11338560" cy="2743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建议：先按场景拆解，再分别预测 — 不同场景的 token 量级差异可达 100 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11 / 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02  ·  USAGE FORECASTING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预测方法一：历史数据分析法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TIME-SERIES ANALYSIS · WHEN YOU HAVE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▎适用条件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783080"/>
            <a:ext cx="5486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0">
                <a:solidFill>
                  <a:srgbClr val="2D2D2D"/>
                </a:solidFill>
                <a:latin typeface="Microsoft YaHei"/>
                <a:ea typeface="Microsoft YaHei"/>
              </a:rPr>
              <a:t>已有 ≥ 3 个月 API 调用日志 / 计费账单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7744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▎分析步骤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743200"/>
            <a:ext cx="548640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2D2D2D"/>
                </a:solidFill>
                <a:latin typeface="Microsoft YaHei"/>
                <a:ea typeface="Microsoft YaHei"/>
              </a:rPr>
              <a:t>① 数据清洗：剔除测试调用、异常峰值
</a:t>
            </a:r>
            <a:r>
              <a:rPr sz="1200" b="0">
                <a:solidFill>
                  <a:srgbClr val="2D2D2D"/>
                </a:solidFill>
                <a:latin typeface="Microsoft YaHei"/>
                <a:ea typeface="Microsoft YaHei"/>
              </a:rPr>
              <a:t>② 趋势识别：线性 / 指数 / 季节性分解
</a:t>
            </a:r>
            <a:r>
              <a:rPr sz="1200" b="0">
                <a:solidFill>
                  <a:srgbClr val="2D2D2D"/>
                </a:solidFill>
                <a:latin typeface="Microsoft YaHei"/>
                <a:ea typeface="Microsoft YaHei"/>
              </a:rPr>
              <a:t>③ 模型选择：ARIMA / 指数平滑 / Prophet
</a:t>
            </a:r>
            <a:r>
              <a:rPr sz="1200" b="0">
                <a:solidFill>
                  <a:srgbClr val="2D2D2D"/>
                </a:solidFill>
                <a:latin typeface="Microsoft YaHei"/>
                <a:ea typeface="Microsoft YaHei"/>
              </a:rPr>
              <a:t>④ 置信区间：输出 P10 / P50 / P90 三档
</a:t>
            </a:r>
            <a:r>
              <a:rPr sz="1200" b="0">
                <a:solidFill>
                  <a:srgbClr val="2D2D2D"/>
                </a:solidFill>
                <a:latin typeface="Microsoft YaHei"/>
                <a:ea typeface="Microsoft YaHei"/>
              </a:rPr>
              <a:t>⑤ 异常事件：标记促销 / 故障日
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93776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▎核心指标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5303520"/>
            <a:ext cx="1280160" cy="82296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5349240"/>
            <a:ext cx="12801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+18%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5715000"/>
            <a:ext cx="12801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月环比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0" y="5303520"/>
            <a:ext cx="1280160" cy="82296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28800" y="5349240"/>
            <a:ext cx="12801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+4.2%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8800" y="5715000"/>
            <a:ext cx="12801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周环比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0" y="5303520"/>
            <a:ext cx="1280160" cy="82296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0400" y="5349240"/>
            <a:ext cx="12801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1.15×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5715000"/>
            <a:ext cx="12801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季节系数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0" y="5303520"/>
            <a:ext cx="1280160" cy="82296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0" y="5349240"/>
            <a:ext cx="12801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</a:rPr>
              <a:t>8.5%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5715000"/>
            <a:ext cx="12801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预测 MAPE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0" y="1417320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▎典型增长曲线示例</a:t>
            </a:r>
          </a:p>
        </p:txBody>
      </p:sp>
      <p:pic>
        <p:nvPicPr>
          <p:cNvPr id="26" name="Picture 25" descr="11_histori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828800"/>
            <a:ext cx="5212080" cy="333573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12 / 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02  ·  USAGE FORECASTING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预测方法二：业务驱动预测法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BOTTOM-UP FORECAST · WHEN YOU HAVE A PLAN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6400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▎核心公式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28800"/>
            <a:ext cx="6400800" cy="5486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892807"/>
            <a:ext cx="621792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Consolas"/>
                <a:ea typeface="Consolas"/>
              </a:rPr>
              <a:t>Token_total = 用户数 × 人均调用 × 单次 Token × 渗透率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2560320"/>
            <a:ext cx="6400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▎拆解示例（年度堆叠预测）</a:t>
            </a:r>
          </a:p>
        </p:txBody>
      </p:sp>
      <p:pic>
        <p:nvPicPr>
          <p:cNvPr id="12" name="Picture 11" descr="05_business_foreca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926080"/>
            <a:ext cx="6858000" cy="42440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89520" y="1417320"/>
            <a:ext cx="42976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▎参数表（示例）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89520" y="1828800"/>
            <a:ext cx="109728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62672" y="1865376"/>
            <a:ext cx="960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参数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0" y="1828800"/>
            <a:ext cx="82296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59952" y="186537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Q1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509760" y="1828800"/>
            <a:ext cx="82296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82912" y="186537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Q4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332720" y="1828800"/>
            <a:ext cx="137160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405872" y="1865376"/>
            <a:ext cx="123444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来源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89520" y="2194560"/>
            <a:ext cx="109728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62672" y="2231136"/>
            <a:ext cx="960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MAU (万)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686800" y="219456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759952" y="223113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509760" y="219456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82912" y="223113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35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332720" y="2194560"/>
            <a:ext cx="13716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05872" y="2231136"/>
            <a:ext cx="123444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运营计划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20" y="2560320"/>
            <a:ext cx="109728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62672" y="2596896"/>
            <a:ext cx="960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人均调用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686800" y="256032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759952" y="259689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8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509760" y="256032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82912" y="259689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332720" y="2560320"/>
            <a:ext cx="13716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05872" y="2596896"/>
            <a:ext cx="123444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产品规划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20" y="2926080"/>
            <a:ext cx="109728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662672" y="2962656"/>
            <a:ext cx="960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平均 Token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686800" y="292608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759952" y="296265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1800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509760" y="292608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82912" y="296265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1800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332720" y="2926080"/>
            <a:ext cx="13716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405872" y="2962656"/>
            <a:ext cx="123444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采样均值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20" y="3291840"/>
            <a:ext cx="109728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62672" y="3328416"/>
            <a:ext cx="960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AI 渗透率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686800" y="329184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759952" y="332841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15%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509760" y="3291840"/>
            <a:ext cx="82296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582912" y="332841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45%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332720" y="3291840"/>
            <a:ext cx="13716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05872" y="3328416"/>
            <a:ext cx="123444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灰度策略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589520" y="3657600"/>
            <a:ext cx="1097280" cy="365760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662672" y="3694176"/>
            <a:ext cx="960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月用量 (M)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686800" y="3657600"/>
            <a:ext cx="822960" cy="365760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759952" y="369417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216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09760" y="3657600"/>
            <a:ext cx="822960" cy="365760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582912" y="3694176"/>
            <a:ext cx="685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4253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332720" y="3657600"/>
            <a:ext cx="1371600" cy="365760"/>
          </a:xfrm>
          <a:prstGeom prst="rect">
            <a:avLst/>
          </a:prstGeom>
          <a:solidFill>
            <a:srgbClr val="E8EDF2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405872" y="3694176"/>
            <a:ext cx="123444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1F4E79"/>
                </a:solidFill>
                <a:latin typeface="Microsoft YaHei"/>
                <a:ea typeface="Microsoft YaHei"/>
              </a:rPr>
              <a:t>计算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589520" y="4572000"/>
            <a:ext cx="4297680" cy="182880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680960" y="4617720"/>
            <a:ext cx="41148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1F4E79"/>
                </a:solidFill>
                <a:latin typeface="Microsoft YaHei"/>
                <a:ea typeface="Microsoft YaHei"/>
              </a:rPr>
              <a:t>▎业务驱动的优势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680960" y="4937760"/>
            <a:ext cx="411480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>
                <a:solidFill>
                  <a:srgbClr val="2D2D2D"/>
                </a:solidFill>
                <a:latin typeface="Microsoft YaHei"/>
                <a:ea typeface="Microsoft YaHei"/>
              </a:rPr>
              <a:t>• 与产品/运营目标对齐
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• 适合 0 → 1 阶段（无历史数据）
</a:t>
            </a:r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• 可按产品迭代节奏调整
</a:t>
            </a:r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• 缺点：依赖业务团队输入质量
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13 / 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02  ·  USAGE FORECASTING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季节性、增长系数与三情景预测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SEASONALITY · GROWTH · PESSIMISTIC / BASE / OPTIMISTIC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6_three_scenari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417320"/>
            <a:ext cx="7589520" cy="43829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46720" y="1417320"/>
            <a:ext cx="38404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▎预测表格模板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0" y="1828800"/>
            <a:ext cx="91440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0" y="18653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月份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0" y="1828800"/>
            <a:ext cx="91440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0" y="18653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悲观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875520" y="1828800"/>
            <a:ext cx="91440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75520" y="18653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基准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789920" y="1828800"/>
            <a:ext cx="914400" cy="365760"/>
          </a:xfrm>
          <a:prstGeom prst="rect">
            <a:avLst/>
          </a:prstGeom>
          <a:solidFill>
            <a:srgbClr val="1F4E79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0" y="18653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icrosoft YaHei"/>
                <a:ea typeface="Microsoft YaHei"/>
              </a:rPr>
              <a:t>乐观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19456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0" y="223113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19456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1120" y="223113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100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875520" y="219456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875520" y="223113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1F4E79"/>
                </a:solidFill>
                <a:latin typeface="Microsoft YaHei"/>
                <a:ea typeface="Microsoft YaHei"/>
              </a:rPr>
              <a:t>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789920" y="219456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789920" y="223113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5B9279"/>
                </a:solidFill>
                <a:latin typeface="Microsoft YaHei"/>
                <a:ea typeface="Microsoft YaHei"/>
              </a:rPr>
              <a:t>100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46720" y="256032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46720" y="259689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256032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61120" y="259689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124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875520" y="256032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875520" y="259689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1F4E79"/>
                </a:solidFill>
                <a:latin typeface="Microsoft YaHei"/>
                <a:ea typeface="Microsoft YaHei"/>
              </a:rPr>
              <a:t>133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789920" y="256032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789920" y="259689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5B9279"/>
                </a:solidFill>
                <a:latin typeface="Microsoft YaHei"/>
                <a:ea typeface="Microsoft YaHei"/>
              </a:rPr>
              <a:t>142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6720" y="292608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46720" y="296265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292608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61120" y="296265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160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875520" y="292608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875520" y="296265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1F4E79"/>
                </a:solidFill>
                <a:latin typeface="Microsoft YaHei"/>
                <a:ea typeface="Microsoft YaHei"/>
              </a:rPr>
              <a:t>180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789920" y="292608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789920" y="296265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5B9279"/>
                </a:solidFill>
                <a:latin typeface="Microsoft YaHei"/>
                <a:ea typeface="Microsoft YaHei"/>
              </a:rPr>
              <a:t>200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046720" y="329184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46720" y="33284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961120" y="329184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961120" y="33284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206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875520" y="329184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875520" y="33284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1F4E79"/>
                </a:solidFill>
                <a:latin typeface="Microsoft YaHei"/>
                <a:ea typeface="Microsoft YaHei"/>
              </a:rPr>
              <a:t>243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789920" y="329184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789920" y="332841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5B9279"/>
                </a:solidFill>
                <a:latin typeface="Microsoft YaHei"/>
                <a:ea typeface="Microsoft YaHei"/>
              </a:rPr>
              <a:t>283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046720" y="365760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046720" y="36941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M12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961120" y="365760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961120" y="36941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266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875520" y="365760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875520" y="36941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1F4E79"/>
                </a:solidFill>
                <a:latin typeface="Microsoft YaHei"/>
                <a:ea typeface="Microsoft YaHei"/>
              </a:rPr>
              <a:t>328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0789920" y="3657600"/>
            <a:ext cx="914400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789920" y="3694176"/>
            <a:ext cx="9144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000" b="0">
                <a:solidFill>
                  <a:srgbClr val="5B9279"/>
                </a:solidFill>
                <a:latin typeface="Microsoft YaHei"/>
                <a:ea typeface="Microsoft YaHei"/>
              </a:rPr>
              <a:t>403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46720" y="4206240"/>
            <a:ext cx="38404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▎季节性 / 增长因素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46720" y="4572000"/>
            <a:ext cx="54864" cy="36576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229600" y="457200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2D2D2D"/>
                </a:solidFill>
                <a:latin typeface="Microsoft YaHei"/>
                <a:ea typeface="Microsoft YaHei"/>
              </a:rPr>
              <a:t>营销活动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601200" y="4572000"/>
            <a:ext cx="22860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A23B72"/>
                </a:solidFill>
                <a:latin typeface="Microsoft YaHei"/>
                <a:ea typeface="Microsoft YaHei"/>
              </a:rPr>
              <a:t>+30% 临时峰值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46720" y="4892040"/>
            <a:ext cx="54864" cy="36576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29600" y="489204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2D2D2D"/>
                </a:solidFill>
                <a:latin typeface="Microsoft YaHei"/>
                <a:ea typeface="Microsoft YaHei"/>
              </a:rPr>
              <a:t>新功能上线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601200" y="4892040"/>
            <a:ext cx="22860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5B9279"/>
                </a:solidFill>
                <a:latin typeface="Microsoft YaHei"/>
                <a:ea typeface="Microsoft YaHei"/>
              </a:rPr>
              <a:t>+20% 持续 1-3 月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046720" y="5212080"/>
            <a:ext cx="54864" cy="36576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229600" y="521208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2D2D2D"/>
                </a:solidFill>
                <a:latin typeface="Microsoft YaHei"/>
                <a:ea typeface="Microsoft YaHei"/>
              </a:rPr>
              <a:t>用户自然增长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601200" y="5212080"/>
            <a:ext cx="22860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E86AB"/>
                </a:solidFill>
                <a:latin typeface="Microsoft YaHei"/>
                <a:ea typeface="Microsoft YaHei"/>
              </a:rPr>
              <a:t>+10% MoM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046720" y="5532120"/>
            <a:ext cx="54864" cy="36576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229600" y="553212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2D2D2D"/>
                </a:solidFill>
                <a:latin typeface="Microsoft YaHei"/>
                <a:ea typeface="Microsoft YaHei"/>
              </a:rPr>
              <a:t>促销 / 大促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601200" y="5532120"/>
            <a:ext cx="22860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E8A33D"/>
                </a:solidFill>
                <a:latin typeface="Microsoft YaHei"/>
                <a:ea typeface="Microsoft YaHei"/>
              </a:rPr>
              <a:t>+50% 当周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046720" y="5852160"/>
            <a:ext cx="54864" cy="365760"/>
          </a:xfrm>
          <a:prstGeom prst="rect">
            <a:avLst/>
          </a:prstGeom>
          <a:solidFill>
            <a:srgbClr val="C73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229600" y="5852160"/>
            <a:ext cx="13716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1">
                <a:solidFill>
                  <a:srgbClr val="2D2D2D"/>
                </a:solidFill>
                <a:latin typeface="Microsoft YaHei"/>
                <a:ea typeface="Microsoft YaHei"/>
              </a:rPr>
              <a:t>留存下降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601200" y="5852160"/>
            <a:ext cx="228600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C73E1D"/>
                </a:solidFill>
                <a:latin typeface="Microsoft YaHei"/>
                <a:ea typeface="Microsoft YaHei"/>
              </a:rPr>
              <a:t>-15% 老化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14 / 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468880"/>
            <a:ext cx="1828800" cy="54864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434840"/>
            <a:ext cx="3657600" cy="54864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36576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800" b="1">
                <a:solidFill>
                  <a:srgbClr val="E8A33D"/>
                </a:solidFill>
                <a:latin typeface="Microsoft YaHei"/>
                <a:ea typeface="Microsoft YaHei"/>
              </a:rPr>
              <a:t>PART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1097280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</a:rPr>
              <a:t>商业价值评估体系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572000"/>
            <a:ext cx="1097280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800" b="0">
                <a:solidFill>
                  <a:srgbClr val="E8EDF2"/>
                </a:solidFill>
                <a:latin typeface="Microsoft YaHei"/>
                <a:ea typeface="Microsoft YaHei"/>
              </a:rPr>
              <a:t>How Can We Estimate the Business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4864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  <a:ea typeface="Microsoft YaHei"/>
              </a:rPr>
              <a:t>核心问题：如何把 Token 成本转化为可量化的商业 ROI？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03  ·  BUSINESS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ROI 评估框架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COST VS BENEFIT · FIVE SCENARIOS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7_roi_frame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417320"/>
            <a:ext cx="7772400" cy="41556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12480" y="1417320"/>
            <a:ext cx="338328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▎收益三大来源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12480" y="1828800"/>
            <a:ext cx="3383280" cy="11887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0" y="1828800"/>
            <a:ext cx="91440" cy="118872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95360" y="1920240"/>
            <a:ext cx="3200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5B9279"/>
                </a:solidFill>
                <a:latin typeface="Microsoft YaHei"/>
                <a:ea typeface="Microsoft YaHei"/>
              </a:rPr>
              <a:t>效率收益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0" y="2286000"/>
            <a:ext cx="32004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人工工时 × 时薪
+ 响应时长缩短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12480" y="3108960"/>
            <a:ext cx="3383280" cy="11887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412480" y="3108960"/>
            <a:ext cx="91440" cy="118872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95360" y="3200400"/>
            <a:ext cx="3200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E86AB"/>
                </a:solidFill>
                <a:latin typeface="Microsoft YaHei"/>
                <a:ea typeface="Microsoft YaHei"/>
              </a:rPr>
              <a:t>营收增益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95360" y="3566160"/>
            <a:ext cx="32004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转化率提升
客单价 / 新增业务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0" y="4389120"/>
            <a:ext cx="3383280" cy="118872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12480" y="4389120"/>
            <a:ext cx="91440" cy="118872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95360" y="4480560"/>
            <a:ext cx="3200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E8A33D"/>
                </a:solidFill>
                <a:latin typeface="Microsoft YaHei"/>
                <a:ea typeface="Microsoft YaHei"/>
              </a:rPr>
              <a:t>成本节约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4846320"/>
            <a:ext cx="32004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替代外包
错误率下降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412480" y="5669280"/>
            <a:ext cx="3383280" cy="6400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03920" y="5715000"/>
            <a:ext cx="3200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onsolas"/>
                <a:ea typeface="Consolas"/>
              </a:rPr>
              <a:t>ROI = (收益 - 成本) / 成本 × 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5989320"/>
            <a:ext cx="3200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E8EDF2"/>
                </a:solidFill>
                <a:latin typeface="Microsoft YaHei"/>
                <a:ea typeface="Microsoft YaHei"/>
              </a:rPr>
              <a:t>回收期 = 累计成本 / 月度净收益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16 / 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03  ·  BUSINESS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效率类指标：人工工时 / 响应时长 / 错误率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EFFICIENCY METRICS · BEFORE VS AFTER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8_efficiency_metr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417320"/>
            <a:ext cx="8686800" cy="54694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26880" y="1417320"/>
            <a:ext cx="256032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▎货币化换算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26880" y="1828800"/>
            <a:ext cx="73152" cy="91440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0" y="1828800"/>
            <a:ext cx="23774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2D2D2D"/>
                </a:solidFill>
                <a:latin typeface="Microsoft YaHei"/>
                <a:ea typeface="Microsoft YaHei"/>
              </a:rPr>
              <a:t>节省工时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121408"/>
            <a:ext cx="23774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小时 × 员工时薪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26880" y="2834640"/>
            <a:ext cx="73152" cy="91440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09760" y="2834640"/>
            <a:ext cx="23774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2D2D2D"/>
                </a:solidFill>
                <a:latin typeface="Microsoft YaHei"/>
                <a:ea typeface="Microsoft YaHei"/>
              </a:rPr>
              <a:t>外包替代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0" y="3127248"/>
            <a:ext cx="23774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原合同金额 / 总单量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326880" y="3840480"/>
            <a:ext cx="73152" cy="914400"/>
          </a:xfrm>
          <a:prstGeom prst="rect">
            <a:avLst/>
          </a:prstGeom>
          <a:solidFill>
            <a:srgbClr val="C73E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09760" y="3840480"/>
            <a:ext cx="23774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2D2D2D"/>
                </a:solidFill>
                <a:latin typeface="Microsoft YaHei"/>
                <a:ea typeface="Microsoft YaHei"/>
              </a:rPr>
              <a:t>错误成本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09760" y="4133088"/>
            <a:ext cx="23774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错误率 × 单次纠错成本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6880" y="4846320"/>
            <a:ext cx="73152" cy="91440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09760" y="4846320"/>
            <a:ext cx="237744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2D2D2D"/>
                </a:solidFill>
                <a:latin typeface="Microsoft YaHei"/>
                <a:ea typeface="Microsoft YaHei"/>
              </a:rPr>
              <a:t>响应溢价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5138928"/>
            <a:ext cx="237744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快响应 → 转化率提升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" y="6126480"/>
            <a:ext cx="11430000" cy="36576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6144768"/>
            <a:ext cx="1124712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200" b="1">
                <a:solidFill>
                  <a:srgbClr val="1F4E79"/>
                </a:solidFill>
                <a:latin typeface="Microsoft YaHei"/>
                <a:ea typeface="Microsoft YaHei"/>
              </a:rPr>
              <a:t>价值量化公式：人工成本 = (改造前工时 − 改造后工时) × 调用量 × 时薪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17 / 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03  ·  BUSINESS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营收类指标与价值量化方法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REVENUE METRICS · MONETIZATION FRAMEWORK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▎营收类核心指标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28800"/>
            <a:ext cx="5486400" cy="77724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1828800"/>
            <a:ext cx="73152" cy="77724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874520"/>
            <a:ext cx="1828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5B9279"/>
                </a:solidFill>
                <a:latin typeface="Microsoft YaHei"/>
                <a:ea typeface="Microsoft YaHei"/>
              </a:rPr>
              <a:t>转化率提升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0" y="187452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AI 推荐 → 下单转化 +X%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240280"/>
            <a:ext cx="51206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公式: Δ转化率 × 流量 × 客单价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697480"/>
            <a:ext cx="5486400" cy="77724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7200" y="2697480"/>
            <a:ext cx="73152" cy="77724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43200"/>
            <a:ext cx="1828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2E86AB"/>
                </a:solidFill>
                <a:latin typeface="Microsoft YaHei"/>
                <a:ea typeface="Microsoft YaHei"/>
              </a:rPr>
              <a:t>客单价增长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68880" y="274320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个性化推荐 / 智能搭配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3108960"/>
            <a:ext cx="51206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公式: ARPU_before vs ARPU_after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566160"/>
            <a:ext cx="5486400" cy="77724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57200" y="3566160"/>
            <a:ext cx="73152" cy="77724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611880"/>
            <a:ext cx="1828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E8A33D"/>
                </a:solidFill>
                <a:latin typeface="Microsoft YaHei"/>
                <a:ea typeface="Microsoft YaHei"/>
              </a:rPr>
              <a:t>新业务增量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8880" y="361188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AI 新场景带来的 GMV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3977640"/>
            <a:ext cx="51206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公式: 新场景独立核算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4434840"/>
            <a:ext cx="5486400" cy="77724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434840"/>
            <a:ext cx="73152" cy="77724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480560"/>
            <a:ext cx="1828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A23B72"/>
                </a:solidFill>
                <a:latin typeface="Microsoft YaHei"/>
                <a:ea typeface="Microsoft YaHei"/>
              </a:rPr>
              <a:t>用户留存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68880" y="448056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LTV 延长 + 流失率下降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4846320"/>
            <a:ext cx="51206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公式: 留存率 × 用户终身价值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5303520"/>
            <a:ext cx="5486400" cy="77724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5303520"/>
            <a:ext cx="73152" cy="7772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" y="5349240"/>
            <a:ext cx="1828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200" b="1">
                <a:solidFill>
                  <a:srgbClr val="1F4E79"/>
                </a:solidFill>
                <a:latin typeface="Microsoft YaHei"/>
                <a:ea typeface="Microsoft YaHei"/>
              </a:rPr>
              <a:t>复购提升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8880" y="534924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智能运营触达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5715000"/>
            <a:ext cx="51206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50" b="0">
                <a:solidFill>
                  <a:srgbClr val="888888"/>
                </a:solidFill>
                <a:latin typeface="Microsoft YaHei"/>
                <a:ea typeface="Microsoft YaHei"/>
              </a:rPr>
              <a:t>公式: 复购频次 × 单次贡献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0" y="1417320"/>
            <a:ext cx="5486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▎价值量化三部曲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0" y="1828800"/>
            <a:ext cx="5486400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400800" y="1828800"/>
            <a:ext cx="914400" cy="10972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0" y="2194560"/>
            <a:ext cx="914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STEP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98079" y="1965960"/>
            <a:ext cx="4114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2E86AB"/>
                </a:solidFill>
                <a:latin typeface="Microsoft YaHei"/>
                <a:ea typeface="Microsoft YaHei"/>
              </a:rPr>
              <a:t>定义指标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79" y="2331720"/>
            <a:ext cx="4206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选定 2-3 个北极星指标，与业务对齐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00800" y="3017520"/>
            <a:ext cx="5486400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A23B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400800" y="3017520"/>
            <a:ext cx="914400" cy="109728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3383280"/>
            <a:ext cx="914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STEP 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98079" y="3154680"/>
            <a:ext cx="4114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A23B72"/>
                </a:solidFill>
                <a:latin typeface="Microsoft YaHei"/>
                <a:ea typeface="Microsoft YaHei"/>
              </a:rPr>
              <a:t>A/B 测试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98079" y="3520440"/>
            <a:ext cx="4206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实验组 vs 对照组，统计显著性检验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00800" y="4206240"/>
            <a:ext cx="5486400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927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400800" y="4206240"/>
            <a:ext cx="914400" cy="1097280"/>
          </a:xfrm>
          <a:prstGeom prst="rect">
            <a:avLst/>
          </a:prstGeom>
          <a:solidFill>
            <a:srgbClr val="5B92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00800" y="4572000"/>
            <a:ext cx="9144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STEP 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98079" y="4343400"/>
            <a:ext cx="4114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5B9279"/>
                </a:solidFill>
                <a:latin typeface="Microsoft YaHei"/>
                <a:ea typeface="Microsoft YaHei"/>
              </a:rPr>
              <a:t>敏感性分析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98079" y="4709160"/>
            <a:ext cx="4206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关键参数上下浮动，评估 ROI 稳定性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00800" y="5486400"/>
            <a:ext cx="5486400" cy="64008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583680" y="5532120"/>
            <a:ext cx="5120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核心原则：可观测 &gt; 可估算 &gt; 可假设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83680" y="5806440"/>
            <a:ext cx="5120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能用 AB 测就不用估算，能算历史就不靠拍脑袋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18 / 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92608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000" b="1">
                <a:solidFill>
                  <a:srgbClr val="2E86AB"/>
                </a:solidFill>
                <a:latin typeface="Microsoft YaHei"/>
                <a:ea typeface="Microsoft YaHei"/>
              </a:rPr>
              <a:t>PART 03  ·  BUSINESS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Case Study：智能客服 Agent 商业价值评估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A COMPLETE WORKED EXAMPLE · 12-MONTH HORIZON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9_case_stud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417320"/>
            <a:ext cx="7315200" cy="45318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2400" y="1417320"/>
            <a:ext cx="4114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▎案例参数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0" y="1828800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9560" y="1883664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日均工单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38360" y="1883664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8,500 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0" y="2267712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09560" y="2322576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人工替代率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38360" y="2322576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62%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0" y="2706624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09560" y="2761488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AI 月成本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38360" y="2761488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$35K → $110K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0" y="3145536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09560" y="3200400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单工单人耗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38360" y="3200400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$1.65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72400" y="3584448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09560" y="3639312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实施一次性投入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8360" y="3639312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$120K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0" y="4023360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09560" y="4078224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12 月净收益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38360" y="4078224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$1,615K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772400" y="4462272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09560" y="4517136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年化 ROI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38360" y="4517136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1,463%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72400" y="4901184"/>
            <a:ext cx="411480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909560" y="4956048"/>
            <a:ext cx="182880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回收期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38360" y="4956048"/>
            <a:ext cx="2103120" cy="2926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r"/>
            <a:r>
              <a:rPr sz="1100" b="1">
                <a:solidFill>
                  <a:srgbClr val="1F4E79"/>
                </a:solidFill>
                <a:latin typeface="Microsoft YaHei"/>
                <a:ea typeface="Microsoft YaHei"/>
              </a:rPr>
              <a:t>M+2</a:t>
            </a:r>
          </a:p>
        </p:txBody>
      </p:sp>
      <p:pic>
        <p:nvPicPr>
          <p:cNvPr id="34" name="Picture 33" descr="10_sensitiv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5486400"/>
            <a:ext cx="11887200" cy="735631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19 / 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总结与建议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KEY TAKEAWAYS · ACTION ITEMS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▎三大核心结论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828800"/>
            <a:ext cx="3657600" cy="164592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成本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468880"/>
            <a:ext cx="3291840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单价跨度约 80 倍，模型分级使用可节省 60-80% 成本；
自托管盈亏平衡 ≈ 17 亿 Token/月（Claude Opus 5 基准）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1828800"/>
            <a:ext cx="3657600" cy="164592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192024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预测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468880"/>
            <a:ext cx="3291840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历史数据法 + 业务驱动法并行校验；
基准 / 乐观 / 悲观三档输出更稳健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1828800"/>
            <a:ext cx="3657600" cy="164592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192024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价值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468880"/>
            <a:ext cx="3291840" cy="10058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Microsoft YaHei"/>
                <a:ea typeface="Microsoft YaHei"/>
              </a:rPr>
              <a:t>效率与营收需分别量化，A/B 测试验证，
敏感性分析识别关键风险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3749039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▎落地建议 4 步走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160520"/>
            <a:ext cx="2743200" cy="201168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160520"/>
            <a:ext cx="2743200" cy="5486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4206240"/>
            <a:ext cx="274320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M1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84632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成本基线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5349240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梳理当前账单，建立 Token 成本看板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37560" y="4160520"/>
            <a:ext cx="2743200" cy="201168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337560" y="4160520"/>
            <a:ext cx="2743200" cy="5486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37560" y="4206240"/>
            <a:ext cx="274320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M2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74720" y="484632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用量预测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4720" y="5349240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历史 + 业务双轨输出 Q3/Q4 预测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17920" y="4160520"/>
            <a:ext cx="2743200" cy="201168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17920" y="4160520"/>
            <a:ext cx="2743200" cy="5486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17920" y="4206240"/>
            <a:ext cx="274320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M3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55080" y="484632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价值评估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55080" y="5349240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选取 2-3 个场景做 A/B 与 ROI 测算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098280" y="4160520"/>
            <a:ext cx="2743200" cy="201168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098280" y="4160520"/>
            <a:ext cx="2743200" cy="54864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098280" y="4206240"/>
            <a:ext cx="274320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M4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35440" y="4846320"/>
            <a:ext cx="246888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Microsoft YaHei"/>
                <a:ea typeface="Microsoft YaHei"/>
              </a:rPr>
              <a:t>规模化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35440" y="5349240"/>
            <a:ext cx="246888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基于敏感性结果调整模型策略与定价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6309360"/>
            <a:ext cx="11247120" cy="27432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0080" y="6327648"/>
            <a:ext cx="11064240" cy="2743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icrosoft YaHei"/>
                <a:ea typeface="Microsoft YaHei"/>
              </a:rPr>
              <a:t>"Token 是新型石油 — 成本建模是钻井，用量预测是勘探，商业价值是炼油厂"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20 / 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109728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502920"/>
            <a:ext cx="100584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2400" b="1">
                <a:solidFill>
                  <a:srgbClr val="1F4E79"/>
                </a:solidFill>
                <a:latin typeface="Microsoft YaHei"/>
                <a:ea typeface="Microsoft YaHei"/>
              </a:rPr>
              <a:t>参考数据来源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100" b="0">
                <a:solidFill>
                  <a:srgbClr val="888888"/>
                </a:solidFill>
                <a:latin typeface="Microsoft YaHei"/>
                <a:ea typeface="Microsoft YaHei"/>
              </a:rPr>
              <a:t>REFERENCES &amp; DATA SOURCES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34440"/>
            <a:ext cx="11274552" cy="18288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508760"/>
            <a:ext cx="73152" cy="128016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508760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1F4E79"/>
                </a:solidFill>
                <a:latin typeface="Microsoft YaHei"/>
                <a:ea typeface="Microsoft YaHei"/>
              </a:rPr>
              <a:t>厂商定价（公开）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1463040"/>
            <a:ext cx="777240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OpenAI 官方定价 — https://openai.com/pricing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Anthropic Claude 定价 — https://www.anthropic.com/pricing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Google Gemini API 定价 — https://ai.google.dev/pricing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百度智能云文心一言 — https://cloud.baidu.com/product/wenxin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阿里云通义千问 — https://tongyi.aliyun.com
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926080"/>
            <a:ext cx="73152" cy="128016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2E86AB"/>
                </a:solidFill>
                <a:latin typeface="Microsoft YaHei"/>
                <a:ea typeface="Microsoft YaHei"/>
              </a:rPr>
              <a:t>行业报告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2880360"/>
            <a:ext cx="777240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麦肯锡《2025 AI 商业化报告》 — McKinsey Global Institute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Gartner《Hype Cycle for Generative AI》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IDC《全球 AI 支出指南》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Stanford HAI《AI Index Report 2026》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a16z《Enterprise LLM Spending Report》
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43400"/>
            <a:ext cx="73152" cy="1280160"/>
          </a:xfrm>
          <a:prstGeom prst="rect">
            <a:avLst/>
          </a:prstGeom>
          <a:solidFill>
            <a:srgbClr val="A23B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343400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1300" b="1">
                <a:solidFill>
                  <a:srgbClr val="A23B72"/>
                </a:solidFill>
                <a:latin typeface="Microsoft YaHei"/>
                <a:ea typeface="Microsoft YaHei"/>
              </a:rPr>
              <a:t>方法论参考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4297680"/>
            <a:ext cx="7772400" cy="12801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Anthropic — Prompt Caching 最佳实践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OpenAI Cookbook — Token 用量优化指南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Microsoft — LLM Cost Optimization Patterns
</a:t>
            </a:r>
            <a:r>
              <a:rPr sz="1050" b="0">
                <a:solidFill>
                  <a:srgbClr val="2D2D2D"/>
                </a:solidFill>
                <a:latin typeface="Microsoft YaHei"/>
                <a:ea typeface="Microsoft YaHei"/>
              </a:rPr>
              <a:t>• Google Cloud — TCO 计算器白皮书
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989320"/>
            <a:ext cx="11247120" cy="365760"/>
          </a:xfrm>
          <a:prstGeom prst="rect">
            <a:avLst/>
          </a:prstGeom>
          <a:solidFill>
            <a:srgbClr val="E8ED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6007608"/>
            <a:ext cx="11064240" cy="3657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/>
            <a:r>
              <a:rPr sz="1000" b="0">
                <a:solidFill>
                  <a:srgbClr val="2D2D2D"/>
                </a:solidFill>
                <a:latin typeface="Microsoft YaHei"/>
                <a:ea typeface="Microsoft YaHei"/>
              </a:rPr>
              <a:t>免责声明：本 PPT 数据为公开参考，定价 / 报告数据可能因时间与地区变化，请以官方最新发布为准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537960"/>
            <a:ext cx="5486400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大模型商业化成本与价值评估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6537960"/>
            <a:ext cx="1216152" cy="228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>
                <a:solidFill>
                  <a:srgbClr val="888888"/>
                </a:solidFill>
                <a:latin typeface="Microsoft YaHei"/>
                <a:ea typeface="Microsoft YaHei"/>
              </a:rPr>
              <a:t>21 / 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