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E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3948" y="457200"/>
            <a:ext cx="5841056" cy="2514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5840" y="3200400"/>
            <a:ext cx="10177272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4200" b="1" i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华为 vs. 英伟达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9FB6D4"/>
                </a:solidFill>
                <a:latin typeface="Noto Sans CJK SC"/>
                <a:ea typeface="Noto Sans CJK SC"/>
                <a:cs typeface="Noto Sans CJK SC"/>
              </a:rPr>
              <a:t>AI芯片及超节点路线图对比分析（2020-2028）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364327" y="5029200"/>
            <a:ext cx="1463040" cy="27432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5349240"/>
            <a:ext cx="10177272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8A9BB4"/>
                </a:solidFill>
                <a:latin typeface="Noto Sans CJK SC"/>
                <a:ea typeface="Noto Sans CJK SC"/>
                <a:cs typeface="Noto Sans CJK SC"/>
              </a:rPr>
              <a:t>原文发布日期：2026-10-08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导语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背景与切入：算力竞争的重心转移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华为 vs. 英伟达：AI芯片及超节点路线图对比分析（2020-2028）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371600"/>
            <a:ext cx="10881360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1200"/>
              </a:spcAft>
            </a:pPr>
            <a:r>
              <a:rPr sz="16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随着大模型参数量的指数级增长，</a:t>
            </a:r>
            <a:r>
              <a:rPr sz="16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AI算力基础设施正经历从“单芯片性能比拼”向“系统级超节点（SuperPod）互联”转移</a:t>
            </a:r>
            <a:r>
              <a:rPr sz="16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1200"/>
              </a:spcAft>
            </a:pPr>
            <a:r>
              <a:rPr sz="16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根据截至</a:t>
            </a:r>
            <a:r>
              <a:rPr sz="16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2026年10月</a:t>
            </a:r>
            <a:r>
              <a:rPr sz="16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的公开信息，NVIDIA与华为作为全球AI算力的两大核心玩家，分别沿着不同的技术方向发展。</a:t>
            </a:r>
          </a:p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本文基于最新的路线图与BOM拓扑图，深度解析双方在</a:t>
            </a:r>
            <a:r>
              <a:rPr sz="16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芯片架构、互联技术及系统集成</a:t>
            </a:r>
            <a:r>
              <a:rPr sz="16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上的演进逻辑。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第一章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芯片路线图：从单点突破到系统级跃迁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华为 vs. 英伟达：AI芯片及超节点路线图对比分析（2020-2028）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874519"/>
            <a:ext cx="5852160" cy="2926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</a:pPr>
            <a:r>
              <a:rPr sz="115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本 章 小 节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1800"/>
              </a:spcAft>
            </a:pPr>
            <a:r>
              <a:rPr sz="14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1. </a:t>
            </a:r>
            <a:r>
              <a:rPr sz="2100" b="1" i="0">
                <a:solidFill>
                  <a:srgbClr val="5C9E00"/>
                </a:solidFill>
                <a:latin typeface="Noto Sans CJK SC"/>
                <a:ea typeface="Noto Sans CJK SC"/>
                <a:cs typeface="Noto Sans CJK SC"/>
              </a:rPr>
              <a:t>NVIDIA</a:t>
            </a:r>
            <a:r>
              <a:rPr sz="2100" b="0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：制程与互联的暴力美学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2. </a:t>
            </a:r>
            <a:r>
              <a:rPr sz="2100" b="1" i="0">
                <a:solidFill>
                  <a:srgbClr val="C0000B"/>
                </a:solidFill>
                <a:latin typeface="Noto Sans CJK SC"/>
                <a:ea typeface="Noto Sans CJK SC"/>
                <a:cs typeface="Noto Sans CJK SC"/>
              </a:rPr>
              <a:t>华为昇腾</a:t>
            </a:r>
            <a:r>
              <a:rPr sz="2100" b="0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：从追赶到构建自主生态</a:t>
            </a:r>
          </a:p>
        </p:txBody>
      </p:sp>
      <p:sp>
        <p:nvSpPr>
          <p:cNvPr id="10" name="Rectangle 9"/>
          <p:cNvSpPr/>
          <p:nvPr/>
        </p:nvSpPr>
        <p:spPr>
          <a:xfrm>
            <a:off x="6903720" y="1783080"/>
            <a:ext cx="13716" cy="3200400"/>
          </a:xfrm>
          <a:prstGeom prst="rect">
            <a:avLst/>
          </a:prstGeom>
          <a:solidFill>
            <a:srgbClr val="D8D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69480" y="1874519"/>
            <a:ext cx="4297680" cy="3108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115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本 节 原 文 配 图</a:t>
            </a:r>
          </a:p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</a:pPr>
            <a:r>
              <a:rPr sz="14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图 A｜AI 芯片路线图与关键参数总览（2020-2028）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原文位置：紧接“1. NVIDIA：制程与互联的暴力美学”的关键参数列表之后。第 5 页完整呈现该图。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5C9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5C9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5C9E00"/>
                </a:solidFill>
                <a:latin typeface="Noto Sans CJK SC"/>
                <a:ea typeface="Noto Sans CJK SC"/>
                <a:cs typeface="Noto Sans CJK SC"/>
              </a:rPr>
              <a:t>一、芯片路线图 /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NVIDIA：制程与互联的暴力美学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华为 vs. 英伟达：AI芯片及超节点路线图对比分析（2020-2028）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280160"/>
            <a:ext cx="10881360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</a:pP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NVIDIA的路线图呈现出清晰的“</a:t>
            </a:r>
            <a:r>
              <a:rPr sz="1350" b="1" i="0">
                <a:solidFill>
                  <a:srgbClr val="5C9E00"/>
                </a:solidFill>
                <a:latin typeface="Noto Sans CJK SC"/>
                <a:ea typeface="Noto Sans CJK SC"/>
                <a:cs typeface="Noto Sans CJK SC"/>
              </a:rPr>
              <a:t>两年一迭代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”节奏，核心逻辑围绕 </a:t>
            </a:r>
            <a:r>
              <a:rPr sz="13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低精度算力（ FP8/FP4）、HBM带宽与NVLink互联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的同步升级。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架构演进：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从 Ampere（A100）到Hopper（H100、H200），再到Blackwell（B200、B300），以及规划中的Rubin（VR200）。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651760"/>
            <a:ext cx="10881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关键参数：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5800" y="2999232"/>
            <a:ext cx="10881360" cy="694944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85800" y="2999232"/>
            <a:ext cx="41148" cy="694944"/>
          </a:xfrm>
          <a:prstGeom prst="rect">
            <a:avLst/>
          </a:prstGeom>
          <a:solidFill>
            <a:srgbClr val="5C9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78408" y="3136392"/>
            <a:ext cx="10314432" cy="4389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算力： 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FP16算力从A100的312 TFLOPS飙升至Rubin的4 PFLOPS（密集）。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5800" y="3776472"/>
            <a:ext cx="10881360" cy="69494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85800" y="3776472"/>
            <a:ext cx="41148" cy="694944"/>
          </a:xfrm>
          <a:prstGeom prst="rect">
            <a:avLst/>
          </a:prstGeom>
          <a:solidFill>
            <a:srgbClr val="5C9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78408" y="3913632"/>
            <a:ext cx="10314432" cy="4389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显存： 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HBM容量从80GB（HBM2e）提升至288GB（HBM4），带宽从2.0 TB/s提升至19.2 TB/s。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5800" y="4553712"/>
            <a:ext cx="10881360" cy="694944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85800" y="4553712"/>
            <a:ext cx="41148" cy="694944"/>
          </a:xfrm>
          <a:prstGeom prst="rect">
            <a:avLst/>
          </a:prstGeom>
          <a:solidFill>
            <a:srgbClr val="5C9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78408" y="4690872"/>
            <a:ext cx="10314432" cy="4389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互联： 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NVLink带宽从600 GB/s（A100）提升至3 TB/s（Rubin），实现了质的飞跃。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85800" y="5330952"/>
            <a:ext cx="10881360" cy="9875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85800" y="5330952"/>
            <a:ext cx="41148" cy="987552"/>
          </a:xfrm>
          <a:prstGeom prst="rect">
            <a:avLst/>
          </a:prstGeom>
          <a:solidFill>
            <a:srgbClr val="5C9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78408" y="5468112"/>
            <a:ext cx="10314432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核心节点： 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2026年规划的 Vera Rubin NVL72 成为性能标杆，单 GPU FP4推理算力高达3,600 PFLOPS（稀疏），单机架总Token吞吐量达到1,183,327 Tokens/s。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5C9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5C9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5C9E00"/>
                </a:solidFill>
                <a:latin typeface="Noto Sans CJK SC"/>
                <a:ea typeface="Noto Sans CJK SC"/>
                <a:cs typeface="Noto Sans CJK SC"/>
              </a:rPr>
              <a:t>原文插图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图 A｜AI 芯片路线图与关键参数总览（2020-2028）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华为 vs. 英伟达：AI芯片及超节点路线图对比分析（2020-2028）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5</a:t>
            </a:r>
          </a:p>
        </p:txBody>
      </p:sp>
      <p:sp>
        <p:nvSpPr>
          <p:cNvPr id="9" name="Rectangle 8"/>
          <p:cNvSpPr/>
          <p:nvPr/>
        </p:nvSpPr>
        <p:spPr>
          <a:xfrm>
            <a:off x="3332061" y="1207008"/>
            <a:ext cx="5588837" cy="469087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925" y="1261872"/>
            <a:ext cx="5479109" cy="458114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" y="5952744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原文位置：一、1. NVIDIA 小节“关键参数”列表之后　|　原图 1080×903，等比例完整展示，未裁剪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00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C00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0000B"/>
                </a:solidFill>
                <a:latin typeface="Noto Sans CJK SC"/>
                <a:ea typeface="Noto Sans CJK SC"/>
                <a:cs typeface="Noto Sans CJK SC"/>
              </a:rPr>
              <a:t>一、芯片路线图 /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华为昇腾：从追赶到构建自主生态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华为 vs. 英伟达：AI芯片及超节点路线图对比分析（2020-2028）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280160"/>
            <a:ext cx="10881360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</a:pP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华为的路线图更侧重于 </a:t>
            </a:r>
            <a:r>
              <a:rPr sz="1350" b="1" i="0">
                <a:solidFill>
                  <a:srgbClr val="C0000B"/>
                </a:solidFill>
                <a:latin typeface="Noto Sans CJK SC"/>
                <a:ea typeface="Noto Sans CJK SC"/>
                <a:cs typeface="Noto Sans CJK SC"/>
              </a:rPr>
              <a:t>系统级超节点互联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与 </a:t>
            </a:r>
            <a:r>
              <a:rPr sz="1350" b="1" i="0">
                <a:solidFill>
                  <a:srgbClr val="C0000B"/>
                </a:solidFill>
                <a:latin typeface="Noto Sans CJK SC"/>
                <a:ea typeface="Noto Sans CJK SC"/>
                <a:cs typeface="Noto Sans CJK SC"/>
              </a:rPr>
              <a:t>自主可控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，通过 “集群规模”弥补单芯片制程的差距。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架构演进：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从 Ascend 910B（基线）到910C，再到规划中的950DT/960/970。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651760"/>
            <a:ext cx="10881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关键节点：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5800" y="3017520"/>
            <a:ext cx="10881360" cy="91440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85800" y="3017520"/>
            <a:ext cx="41148" cy="914400"/>
          </a:xfrm>
          <a:prstGeom prst="rect">
            <a:avLst/>
          </a:prstGeom>
          <a:solidFill>
            <a:srgbClr val="C00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78408" y="3154680"/>
            <a:ext cx="10314432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C0000B"/>
                </a:solidFill>
                <a:latin typeface="Noto Sans CJK SC"/>
                <a:ea typeface="Noto Sans CJK SC"/>
                <a:cs typeface="Noto Sans CJK SC"/>
              </a:rPr>
              <a:t>2025年（Ascend 910C）：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已实现规模化商用，单卡 FP16算力约800 TFLOPS，HBM容量128GB。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5800" y="4023360"/>
            <a:ext cx="10881360" cy="914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85800" y="4023360"/>
            <a:ext cx="41148" cy="914400"/>
          </a:xfrm>
          <a:prstGeom prst="rect">
            <a:avLst/>
          </a:prstGeom>
          <a:solidFill>
            <a:srgbClr val="C00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78408" y="4160520"/>
            <a:ext cx="10314432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C0000B"/>
                </a:solidFill>
                <a:latin typeface="Noto Sans CJK SC"/>
                <a:ea typeface="Noto Sans CJK SC"/>
                <a:cs typeface="Noto Sans CJK SC"/>
              </a:rPr>
              <a:t>2026年Q4（Ascend 950DT）：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采用 HiZQ 2.0内存，FP8算力达8 EFLOPS，互联带宽16 PB/s，支持灵衢（UBoE）生态。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5800" y="5029200"/>
            <a:ext cx="10881360" cy="91440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85800" y="5029200"/>
            <a:ext cx="41148" cy="914400"/>
          </a:xfrm>
          <a:prstGeom prst="rect">
            <a:avLst/>
          </a:prstGeom>
          <a:solidFill>
            <a:srgbClr val="C00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78408" y="5166360"/>
            <a:ext cx="10314432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C0000B"/>
                </a:solidFill>
                <a:latin typeface="Noto Sans CJK SC"/>
                <a:ea typeface="Noto Sans CJK SC"/>
                <a:cs typeface="Noto Sans CJK SC"/>
              </a:rPr>
              <a:t>远期规划（ 960/970）：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预计在 2027-2028年推出，算力、内存容量与互联端口数均实现翻倍。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第二章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系统级对决：超节点（SuperPod）架构解析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华为 vs. 英伟达：AI芯片及超节点路线图对比分析（2020-2028）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7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1298448"/>
            <a:ext cx="10881360" cy="86868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298448"/>
            <a:ext cx="41148" cy="86868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8408" y="1481328"/>
            <a:ext cx="1031443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单芯片性能已不足以衡量 AI集群的实战能力，</a:t>
            </a:r>
            <a:r>
              <a:rPr sz="15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Scale-up（纵向扩展）互联能力</a:t>
            </a:r>
            <a:r>
              <a:rPr sz="15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成为决定大模型训练效率的关键。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2487168"/>
            <a:ext cx="5852160" cy="2926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</a:pPr>
            <a:r>
              <a:rPr sz="115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本 章 小 节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1800"/>
              </a:spcAft>
            </a:pPr>
            <a:r>
              <a:rPr sz="14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1. </a:t>
            </a:r>
            <a:r>
              <a:rPr sz="1600" b="1" i="0">
                <a:solidFill>
                  <a:srgbClr val="C0000B"/>
                </a:solidFill>
                <a:latin typeface="Noto Sans CJK SC"/>
                <a:ea typeface="Noto Sans CJK SC"/>
                <a:cs typeface="Noto Sans CJK SC"/>
              </a:rPr>
              <a:t>华为</a:t>
            </a:r>
            <a:r>
              <a:rPr sz="1600" b="0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：以“超节点”集群规模取胜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2. </a:t>
            </a:r>
            <a:r>
              <a:rPr sz="1600" b="1" i="0">
                <a:solidFill>
                  <a:srgbClr val="5C9E00"/>
                </a:solidFill>
                <a:latin typeface="Noto Sans CJK SC"/>
                <a:ea typeface="Noto Sans CJK SC"/>
                <a:cs typeface="Noto Sans CJK SC"/>
              </a:rPr>
              <a:t>NVIDIA</a:t>
            </a:r>
            <a:r>
              <a:rPr sz="1600" b="0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：以“单机架高密度”与“NVLink”构建护城河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903720" y="2395728"/>
            <a:ext cx="13716" cy="3017520"/>
          </a:xfrm>
          <a:prstGeom prst="rect">
            <a:avLst/>
          </a:prstGeom>
          <a:solidFill>
            <a:srgbClr val="D8D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269480" y="2487168"/>
            <a:ext cx="4297680" cy="2926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115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本 节 原 文 配 图</a:t>
            </a:r>
          </a:p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图 B｜910C / 950DT / GB300 NVL72 / Vera Rubin NVL72 完整对比一览表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140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原文位置：本章导语之后。第 8 页完整呈现。</a:t>
            </a:r>
          </a:p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图 C｜机柜 超节点 BOM 高保真示意图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原文位置：1. 华为小节“优势”段落之后。第 10 页完整呈现。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原文插图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图 B｜910C vs 950DT vs GB300 NVL72 vs Vera Rubin NVL72：完整对比一览表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华为 vs. 英伟达：AI芯片及超节点路线图对比分析（2020-2028）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8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1891" y="1179576"/>
            <a:ext cx="6549177" cy="473659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755" y="1234440"/>
            <a:ext cx="6439449" cy="46268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" y="5971032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原文位置：二、系统级对决导语之后　|　原图 1080×776，等比例完整展示，未裁剪（原图内含多张超节点机柜实拍图与参数表）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00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C00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0000B"/>
                </a:solidFill>
                <a:latin typeface="Noto Sans CJK SC"/>
                <a:ea typeface="Noto Sans CJK SC"/>
                <a:cs typeface="Noto Sans CJK SC"/>
              </a:rPr>
              <a:t>二、系统级对决 /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华为：以“超节点”集群规模取胜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华为 vs. 英伟达：AI芯片及超节点路线图对比分析（2020-2028）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298448"/>
            <a:ext cx="108813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华为展示了极其宏大的系统集成能力，通过 CloudMatrix384 和 Atlas 950 SuperPod 构建了庞大的计算集群。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2011680"/>
            <a:ext cx="10881360" cy="1078992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85800" y="2011680"/>
            <a:ext cx="41148" cy="1078992"/>
          </a:xfrm>
          <a:prstGeom prst="rect">
            <a:avLst/>
          </a:prstGeom>
          <a:solidFill>
            <a:srgbClr val="C00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78408" y="2148840"/>
            <a:ext cx="10314432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C0000B"/>
                </a:solidFill>
                <a:latin typeface="Noto Sans CJK SC"/>
                <a:ea typeface="Noto Sans CJK SC"/>
                <a:cs typeface="Noto Sans CJK SC"/>
              </a:rPr>
              <a:t>CloudMatrix384（16柜超节点）：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包含 384颗Ascend 910C，通过UnifiedBus（统一内存编址）互联。单集群提供300 PFLOPS算力，互联带宽高达48TB/s。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3182112"/>
            <a:ext cx="10881360" cy="10789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5800" y="3182112"/>
            <a:ext cx="41148" cy="1078992"/>
          </a:xfrm>
          <a:prstGeom prst="rect">
            <a:avLst/>
          </a:prstGeom>
          <a:solidFill>
            <a:srgbClr val="C00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78408" y="3319272"/>
            <a:ext cx="10314432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C0000B"/>
                </a:solidFill>
                <a:latin typeface="Noto Sans CJK SC"/>
                <a:ea typeface="Noto Sans CJK SC"/>
                <a:cs typeface="Noto Sans CJK SC"/>
              </a:rPr>
              <a:t>Atlas 950 SuperPod（160柜体系）：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规划于 2026年Q4上市，包含8,192颗Ascend 950DT。其 </a:t>
            </a:r>
            <a:r>
              <a:rPr sz="13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系统互联带宽达到惊人的 16 PB/s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，全光互联（ UBoE/RoCE）技术大幅降低了通信延迟。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800" y="4370832"/>
            <a:ext cx="10881360" cy="868680"/>
          </a:xfrm>
          <a:prstGeom prst="rect">
            <a:avLst/>
          </a:prstGeom>
          <a:solidFill>
            <a:srgbClr val="F2F8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5800" y="4370832"/>
            <a:ext cx="41148" cy="868680"/>
          </a:xfrm>
          <a:prstGeom prst="rect">
            <a:avLst/>
          </a:prstGeom>
          <a:solidFill>
            <a:srgbClr val="C00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78408" y="4507992"/>
            <a:ext cx="10314432" cy="6126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优势：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通过超大规模的集群互联，华为在系统级总算力和内存总量上具备极强的竞争力，适合超大规模模型训练。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486400"/>
            <a:ext cx="10881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↓ 原文配图（图 C，机柜 超节点 BOM 高保真示意图）紧接本段“优势”之后，见第 10 页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00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C00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0000B"/>
                </a:solidFill>
                <a:latin typeface="Noto Sans CJK SC"/>
                <a:ea typeface="Noto Sans CJK SC"/>
                <a:cs typeface="Noto Sans CJK SC"/>
              </a:rPr>
              <a:t>原文插图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图 C｜机柜 超节点 BOM 高保真示意图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华为 vs. 英伟达：AI芯片及超节点路线图对比分析（2020-2028）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10</a:t>
            </a:r>
          </a:p>
        </p:txBody>
      </p:sp>
      <p:sp>
        <p:nvSpPr>
          <p:cNvPr id="9" name="Rectangle 8"/>
          <p:cNvSpPr/>
          <p:nvPr/>
        </p:nvSpPr>
        <p:spPr>
          <a:xfrm>
            <a:off x="2549167" y="1207008"/>
            <a:ext cx="7154625" cy="4690872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4031" y="1261872"/>
            <a:ext cx="7044897" cy="458114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" y="5952744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原文位置：二、1. 华为小节“优势”段落之后　|　原图 1078×701，等比例完整展示，未裁剪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5C9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5C9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5C9E00"/>
                </a:solidFill>
                <a:latin typeface="Noto Sans CJK SC"/>
                <a:ea typeface="Noto Sans CJK SC"/>
                <a:cs typeface="Noto Sans CJK SC"/>
              </a:rPr>
              <a:t>二、系统级对决 /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NVIDIA：以“单机架高密度”与“NVLink”构建护城河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华为 vs. 英伟达：AI芯片及超节点路线图对比分析（2020-2028）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298448"/>
            <a:ext cx="108813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NVIDIA则聚焦于单机架（Rack）内部的高密度集成与极致的互联带宽。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2011680"/>
            <a:ext cx="10881360" cy="1078992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85800" y="2011680"/>
            <a:ext cx="41148" cy="1078992"/>
          </a:xfrm>
          <a:prstGeom prst="rect">
            <a:avLst/>
          </a:prstGeom>
          <a:solidFill>
            <a:srgbClr val="5C9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78408" y="2148840"/>
            <a:ext cx="10314432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5C9E00"/>
                </a:solidFill>
                <a:latin typeface="Noto Sans CJK SC"/>
                <a:ea typeface="Noto Sans CJK SC"/>
                <a:cs typeface="Noto Sans CJK SC"/>
              </a:rPr>
              <a:t>GB300 NVL72：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单机架集成 72颗B300 GPU + 36颗Grace CPU。通过 </a:t>
            </a:r>
            <a:r>
              <a:rPr sz="13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第五代 NVLink（1.8 TB/s）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实现全互联，整机架 FP4算力达1,440 PFLOPS（稀疏），HBM总容量20TB。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3182112"/>
            <a:ext cx="10881360" cy="10789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5800" y="3182112"/>
            <a:ext cx="41148" cy="1078992"/>
          </a:xfrm>
          <a:prstGeom prst="rect">
            <a:avLst/>
          </a:prstGeom>
          <a:solidFill>
            <a:srgbClr val="5C9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78408" y="3319272"/>
            <a:ext cx="10314432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5C9E00"/>
                </a:solidFill>
                <a:latin typeface="Noto Sans CJK SC"/>
                <a:ea typeface="Noto Sans CJK SC"/>
                <a:cs typeface="Noto Sans CJK SC"/>
              </a:rPr>
              <a:t>Vera Rubin NVL72：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下一代旗舰，搭载 72颗Rubin GPU。 </a:t>
            </a:r>
            <a:r>
              <a:rPr sz="13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NVLink 6带宽提升至3.6 TB/s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，配合 ConnectX-9网卡，整机架FP4推理算力高达3,600 PFLOPS，HBM容量提升至20.7TB。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800" y="4370832"/>
            <a:ext cx="10881360" cy="1005840"/>
          </a:xfrm>
          <a:prstGeom prst="rect">
            <a:avLst/>
          </a:prstGeom>
          <a:solidFill>
            <a:srgbClr val="F2F8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5800" y="4370832"/>
            <a:ext cx="41148" cy="1005840"/>
          </a:xfrm>
          <a:prstGeom prst="rect">
            <a:avLst/>
          </a:prstGeom>
          <a:solidFill>
            <a:srgbClr val="5C9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78408" y="4507992"/>
            <a:ext cx="10314432" cy="7498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优势：</a:t>
            </a: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极高的单机架计算密度、成熟的 CUDA生态以及NVLink的绝对带宽优势，使其在单集群性能和开发便利性上保持领先。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第三章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性能实测：Token吞吐量对比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华为 vs. 英伟达：AI芯片及超节点路线图对比分析（2020-2028）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12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1298448"/>
            <a:ext cx="10881360" cy="96012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298448"/>
            <a:ext cx="41148" cy="96012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8408" y="1508760"/>
            <a:ext cx="1031443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在 </a:t>
            </a:r>
            <a:r>
              <a:rPr sz="15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MLPerf Inference v6.1（DeepSeek-R1, Offline, Closed Division）</a:t>
            </a:r>
            <a:r>
              <a:rPr sz="15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 的测试中，系统级吞吐量差异显著：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2606040"/>
            <a:ext cx="585216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</a:pPr>
            <a:r>
              <a:rPr sz="115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本 节 内 容（按原文顺序）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1500"/>
              </a:spcAft>
            </a:pPr>
            <a:r>
              <a:rPr sz="15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0. </a:t>
            </a:r>
            <a:r>
              <a:rPr sz="1550" b="0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图 D｜MLPerf Token 吞吐量对比柱状图（第 13 页）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1500"/>
              </a:spcAft>
            </a:pPr>
            <a:r>
              <a:rPr sz="15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1. </a:t>
            </a:r>
            <a:r>
              <a:rPr sz="1550" b="0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结论① 总吞吐量（原始值）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1500"/>
              </a:spcAft>
            </a:pPr>
            <a:r>
              <a:rPr sz="15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2. </a:t>
            </a:r>
            <a:r>
              <a:rPr sz="1550" b="0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结论② 单 GPU吞吐量（归一化）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903720" y="2514600"/>
            <a:ext cx="13716" cy="2377440"/>
          </a:xfrm>
          <a:prstGeom prst="rect">
            <a:avLst/>
          </a:prstGeom>
          <a:solidFill>
            <a:srgbClr val="D8D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269480" y="2606040"/>
            <a:ext cx="42976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sz="115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测试条件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MLPerf Inference v6.1</a:t>
            </a:r>
          </a:p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DeepSeek-R1, Offline, Closed Division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原文插图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图 D｜代表性 Token 吞吐量对比（原文柱状图）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华为 vs. 英伟达：AI芯片及超节点路线图对比分析（2020-2028）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13</a:t>
            </a:r>
          </a:p>
        </p:txBody>
      </p:sp>
      <p:sp>
        <p:nvSpPr>
          <p:cNvPr id="9" name="Rectangle 8"/>
          <p:cNvSpPr/>
          <p:nvPr/>
        </p:nvSpPr>
        <p:spPr>
          <a:xfrm>
            <a:off x="630936" y="1408176"/>
            <a:ext cx="10991088" cy="3511414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63040"/>
            <a:ext cx="10881360" cy="340168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" y="4974454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原文位置：三、性能实测导语之后、吞吐量结论列表之前　|　原图 1078×337，等比例完整展示，未裁剪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三、性能实测 / 结论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Token 吞吐量结论（原始值与归一化）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华为 vs. 英伟达：AI芯片及超节点路线图对比分析（2020-2028）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14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1463040"/>
            <a:ext cx="10881360" cy="155448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463040"/>
            <a:ext cx="41148" cy="155448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8408" y="1600200"/>
            <a:ext cx="10314432" cy="12984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总吞吐量（原始值）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GB300 NVL72（288 GPUs）以 2,705,130 Tokens/s 居首； Vera Rubin NVL72（72 GPUs）为 1,183,327 Tokens/s ； GB200 NVL72为 2,091,190 Tokens/s 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3273552"/>
            <a:ext cx="10881360" cy="155448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3273552"/>
            <a:ext cx="41148" cy="155448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78408" y="3410712"/>
            <a:ext cx="10314432" cy="12984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单 GPU吞吐量（归一化）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Vera Rubin NVL72 展现出了恐怖的代际优势 ，单 GPU吞吐量高达 16,435 Tokens/s ，远超 GB300（9,393）和GB200（7,261）。这证明了Rubin架构在低精度（FP4）推理效率上的巨大提升。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4937760"/>
            <a:ext cx="108813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测试条件：MLPerf Inference v6.1（DeepSeek-R1, Offline, Closed Division）——数据取自原文图 D 及正文列表，未作任何换算或补充。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6304" y="0"/>
            <a:ext cx="12045391" cy="548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365760"/>
            <a:ext cx="108813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第四章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350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A1F27"/>
                </a:solidFill>
                <a:latin typeface="Noto Sans CJK SC"/>
                <a:ea typeface="Noto Sans CJK SC"/>
                <a:cs typeface="Noto Sans CJK SC"/>
              </a:rPr>
              <a:t>结论与趋势洞察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6437376"/>
            <a:ext cx="9692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华为 vs. 英伟达：AI芯片及超节点路线图对比分析（2020-2028）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40135" y="6437376"/>
            <a:ext cx="4572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76808D"/>
                </a:solidFill>
                <a:latin typeface="Noto Sans CJK SC"/>
                <a:ea typeface="Noto Sans CJK SC"/>
                <a:cs typeface="Noto Sans CJK SC"/>
              </a:rPr>
              <a:t>15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1188720"/>
            <a:ext cx="10881360" cy="1042415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1188720"/>
            <a:ext cx="41148" cy="1042415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8408" y="1325880"/>
            <a:ext cx="10314432" cy="78638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低精度算力成为主战场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从 A100到Rubin，FP16算力提升有限，但 FP8/FP4低精度算力呈指数级增长 。 NVIDIA Rubin的FP4算力达到35 PFLOPS（稀疏），华为950DT也规划了2 PFLOPS FP4。低精度量化是提升推理吞吐量的核心手段。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2295143"/>
            <a:ext cx="10881360" cy="73152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2295143"/>
            <a:ext cx="41148" cy="73152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78408" y="2432303"/>
            <a:ext cx="10314432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互联带宽决定集群上限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大模型训练受限于通信墙。华为昇腾 950DT的 16 PB/s系统互联带宽 与 NVIDIA Rubin的 3.6 TB/s NVLink 6 ，均旨在解决多卡协同的通信瓶颈。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3090671"/>
            <a:ext cx="10881360" cy="969264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85800" y="3090671"/>
            <a:ext cx="41148" cy="969264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78408" y="3227831"/>
            <a:ext cx="10314432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系统级交付成为常态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无论是华为的 “超节点”还是NVIDIA的“NVL72机架”，双方均已从卖芯片转向卖 整机柜 /超节点解决方案 。 BOM复杂度急剧上升，液冷（DLC）成为标配。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4123943"/>
            <a:ext cx="10881360" cy="731520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85800" y="4123943"/>
            <a:ext cx="41148" cy="73152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8408" y="4261103"/>
            <a:ext cx="10314432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生态与规模的博弈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NVIDIA凭借CUDA生态和单机架高密度保持领先；华为则通过 超大集群规模（ 8,192卡） 和 自主可控的 UBoE/灵衢生态 ，在特定市场构建差异化优势。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" y="4919471"/>
            <a:ext cx="10881360" cy="1261872"/>
          </a:xfrm>
          <a:prstGeom prst="rect">
            <a:avLst/>
          </a:prstGeom>
          <a:solidFill>
            <a:srgbClr val="F7F9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85800" y="4919471"/>
            <a:ext cx="41148" cy="1261872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78408" y="5056631"/>
            <a:ext cx="10314432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1F6FEB"/>
                </a:solidFill>
                <a:latin typeface="Noto Sans CJK SC"/>
                <a:ea typeface="Noto Sans CJK SC"/>
                <a:cs typeface="Noto Sans CJK SC"/>
              </a:rPr>
              <a:t>分水岭判断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B47"/>
                </a:solidFill>
                <a:latin typeface="Noto Sans CJK SC"/>
                <a:ea typeface="Noto Sans CJK SC"/>
                <a:cs typeface="Noto Sans CJK SC"/>
              </a:rPr>
              <a:t>2026年将是AI算力基础设施的分水岭。NVIDIA Rubin的推出将单GPU推理效率推向新高度，而华为Ascend 950DT的落地则标志着国产超大规模集群的成熟。对于大模型训练而言， HBM容量、互联带宽与系统级扩展能力 ，其重要性已远超单纯的 FP16单卡算力。未来的竞争，无疑将在“生态封闭但极其高效”与“生态开放但规模宏”大之间展开。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