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1737360"/>
          </a:xfrm>
          <a:prstGeom prst="rect">
            <a:avLst/>
          </a:prstGeom>
          <a:solidFill>
            <a:srgbClr val="18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37160" cy="3200400"/>
          </a:xfrm>
          <a:prstGeom prst="rect">
            <a:avLst/>
          </a:prstGeom>
          <a:solidFill>
            <a:srgbClr val="E84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128016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B8C8E0"/>
                </a:solidFill>
                <a:latin typeface="Microsoft YaHei"/>
              </a:rPr>
              <a:t>企业级AI · 内容摘要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783080"/>
            <a:ext cx="1005840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017520"/>
            <a:ext cx="100584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FFD8B0"/>
                </a:solidFill>
                <a:latin typeface="Microsoft YaHei"/>
              </a:rPr>
              <a:t>买API、租算力，还是部署服务器？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4160520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B8C8E0"/>
                </a:solidFill>
                <a:latin typeface="Microsoft YaHei"/>
              </a:rPr>
              <a:t>三种报价背后的交付物、控制权与责任边界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48640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Microsoft YaHei"/>
              </a:rPr>
              <a:t>来源：微信公众号「略懂AI的Asher」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5852160"/>
            <a:ext cx="10058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B8C8E0"/>
                </a:solidFill>
                <a:latin typeface="Microsoft YaHei"/>
              </a:rPr>
              <a:t>作者：略懂AI的Asher  ·  资料核验截至 2026 年 9 月 8 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内容目录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Outline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45920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764792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1719072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引入：三种报价，为什么不能单独看？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2359152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478024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2432304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第一节 — 三种建设方式，企业分别买到什么？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14400" y="3072384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3191256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145536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第二节 — 企业如何判断生产状态？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3785616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904488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3858768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第三节 — 三张账单，怎样算进同一本Token成本账？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14400" y="4498848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400" y="461772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0" y="457200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第四节 — 为什么最终答案通常是一套混合产能？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5212080"/>
            <a:ext cx="1097280" cy="5943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330952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Microsoft YaHei"/>
              </a:rPr>
              <a:t>06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86000" y="5285232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222222"/>
                </a:solidFill>
                <a:latin typeface="Microsoft YaHei"/>
              </a:rPr>
              <a:t>总结 — Token工厂的本质是三件事的分配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2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引入：三种报价，单位不同不能直接比较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三种方式真正交换的是控制权与责任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120640" cy="4572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500">
                <a:solidFill>
                  <a:srgbClr val="222222"/>
                </a:solidFill>
                <a:latin typeface="Microsoft YaHei"/>
              </a:rPr>
              <a:t>每百万 Token — 买的是已运行好的模型服务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500">
                <a:solidFill>
                  <a:srgbClr val="222222"/>
                </a:solidFill>
                <a:latin typeface="Microsoft YaHei"/>
              </a:rPr>
              <a:t>每 GPU · 每小时 — 买的是一段计算资源的使用权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500">
                <a:solidFill>
                  <a:srgbClr val="222222"/>
                </a:solidFill>
                <a:latin typeface="Microsoft YaHei"/>
              </a:rPr>
              <a:t>每台服务器 — 买的是一套物理生产设备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500">
                <a:solidFill>
                  <a:srgbClr val="222222"/>
                </a:solidFill>
                <a:latin typeface="Microsoft YaHei"/>
              </a:rPr>
              <a:t>三种报价对应不同交付物；控制权越大，接回的生产责任越多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500">
                <a:solidFill>
                  <a:srgbClr val="222222"/>
                </a:solidFill>
                <a:latin typeface="Microsoft YaHei"/>
              </a:rPr>
              <a:t>越接近硬件，原本含在服务价格里的工作，就要由企业承担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1554480"/>
            <a:ext cx="5760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图0 ｜ 三种报价采购与责任矩阵</a:t>
            </a:r>
          </a:p>
        </p:txBody>
      </p:sp>
      <p:pic>
        <p:nvPicPr>
          <p:cNvPr id="10" name="Picture 9" descr="img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49" y="1874519"/>
            <a:ext cx="5070021" cy="420624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3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第一节 · 三种建设方式，分别买到什么？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API / 云端算力 / 服务器 — 真正的交换是控制权与责任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554480"/>
            <a:ext cx="3749039" cy="640080"/>
          </a:xfrm>
          <a:prstGeom prst="rect">
            <a:avLst/>
          </a:prstGeom>
          <a:solidFill>
            <a:srgbClr val="2A6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627632"/>
            <a:ext cx="37490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买 API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1920240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E6D0"/>
                </a:solidFill>
                <a:latin typeface="Microsoft YaHei"/>
              </a:rPr>
              <a:t>模型服务（已部署）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2194560"/>
            <a:ext cx="3749039" cy="3749039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2331720"/>
            <a:ext cx="3474719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开箱即用，按调用付费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模型已部署、推理加速、接口维护由供应商打包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需求不确定时，不必为闲置资源付费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可选模型、服务规则与单价主要由供应商决定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企业责任：仅负责业务提示词与接口对接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34839" y="1554480"/>
            <a:ext cx="3749039" cy="640080"/>
          </a:xfrm>
          <a:prstGeom prst="rect">
            <a:avLst/>
          </a:prstGeom>
          <a:solidFill>
            <a:srgbClr val="C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19" y="1627632"/>
            <a:ext cx="37490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租算力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19" y="1920240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E6D0"/>
                </a:solidFill>
                <a:latin typeface="Microsoft YaHei"/>
              </a:rPr>
              <a:t>计算资源（两种交付）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434839" y="2194560"/>
            <a:ext cx="3749039" cy="3749039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1999" y="2331720"/>
            <a:ext cx="3474719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专属托管：平台负责推理系统，租用独占产能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GPU 实例：云厂商供算力，企业负责模型部署与优化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账单从调用量转向占用时间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软件、优化、人员和闲置成本由企业补回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企业责任：承担利用率闲置，部署与日常运维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78" y="1554480"/>
            <a:ext cx="3749039" cy="640080"/>
          </a:xfrm>
          <a:prstGeom prst="rect">
            <a:avLst/>
          </a:prstGeom>
          <a:solidFill>
            <a:srgbClr val="6B3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95358" y="1627632"/>
            <a:ext cx="37490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Microsoft YaHei"/>
              </a:rPr>
              <a:t>买服务器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58" y="1920240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FFE6D0"/>
                </a:solidFill>
                <a:latin typeface="Microsoft YaHei"/>
              </a:rPr>
              <a:t>物理生产设备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78" y="2194560"/>
            <a:ext cx="3749039" cy="3749039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49638" y="2331720"/>
            <a:ext cx="3474719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硬件、数据路径与使用节奏更可控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服务器不会自动变成 Token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模型适配、推理软件、网络、电力、备件、故障恢复、更新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硬件满载 ≠ 有效利用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企业责任：电力/软件/人员/闲置/折旧全包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5989320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资料参照 ｜ Fireworks AI 同时提供按 Token 计费的 Serverless 推理 与 按 GPU 秒计费的 Dedicated Deployment，正说明两种交付的差别</a:t>
            </a:r>
          </a:p>
        </p:txBody>
      </p:sp>
      <p:sp>
        <p:nvSpPr>
          <p:cNvPr id="24" name="Rectangle 23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4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资料参照：Fireworks AI 官方文档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用其两种计费方式说明「模型服务」与「专属产能」的差别</a:t>
            </a:r>
          </a:p>
        </p:txBody>
      </p:sp>
      <p:pic>
        <p:nvPicPr>
          <p:cNvPr id="8" name="Picture 7" descr="img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1640"/>
            <a:ext cx="5486400" cy="1018712"/>
          </a:xfrm>
          <a:prstGeom prst="rect">
            <a:avLst/>
          </a:prstGeom>
        </p:spPr>
      </p:pic>
      <p:pic>
        <p:nvPicPr>
          <p:cNvPr id="9" name="Picture 8" descr="img_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691640"/>
            <a:ext cx="5486400" cy="101783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200" y="41148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介绍 — 模型是 Fireworks 平台的基础概念，可部署到硬件上进行推理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4114800"/>
            <a:ext cx="5486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 ｜ 基本型号 — 完整模型权重集，可用于无服务器推理与专用部署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754880"/>
            <a:ext cx="11247120" cy="146304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4892040"/>
            <a:ext cx="108813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1F3A68"/>
                </a:solidFill>
                <a:latin typeface="Microsoft YaHei"/>
              </a:rPr>
              <a:t>作者用意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257800"/>
            <a:ext cx="108813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222222"/>
                </a:solidFill>
                <a:latin typeface="Microsoft YaHei"/>
              </a:rPr>
              <a:t>Fireworks 同时提供按 Token 计费的 Serverless 推理 与 按 GPU 秒计费的 Dedicated Deployment；本文引用其官方说明，正为证明「模型服务」与「专属产能」是两种不同的交付，而非孰优孰劣。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5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第二节 · 企业如何判断自己处在哪种生产状态？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四道门：模型 / 负载 / 控制 / 运营 — 缺一不可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120640" cy="4846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模型门：核心能力只存在于闭源模型 → 后两条路径不可比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负载门：均匀 vs 突发 — 同样一亿 Token，产能完全不同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控制门：数据能否出域、模型是否需微调、可否接受响应波动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运营门：是否有人负责部署、优化、监控、扩容、故障、版本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没有稳定负荷时，固定资源越多，闲置越重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1554480"/>
            <a:ext cx="58521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图1 ｜ 4 维任务生产状态诊断矩阵</a:t>
            </a:r>
          </a:p>
        </p:txBody>
      </p:sp>
      <p:pic>
        <p:nvPicPr>
          <p:cNvPr id="10" name="Picture 9" descr="img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4229" y="1874519"/>
            <a:ext cx="5408022" cy="42062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" y="6126480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对应四种生产状态：探索试验（API）· 弹性调用（API 或专属托管）· 稳定生产（专属端点 + 自营云）· 核心控制（专属 / 私有环境）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第三节 · 三张账单，怎样算进同一本Token成本账？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统一口径：达标 Token 完整成本 = 全部生产成本 ÷ 达标 Token 产量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12064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必须先统一衡量标准：相近质量、输入输出结构、响应时间、可用性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失败重试与不达标输出消耗资源，但不构成有效产出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不同模型 Token 切分方式不同，跨模型应比完成一个达标任务的成本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长上下文任务：KV Cache 持续占显存 → 同样 Token 数 ≠ 同样有效吞吐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API 账本含路由、重试、监控、适配；优势是费用随用量发生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租算力账本含占用时间；预订期内是否输出达标 Token 已是使用方问题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自营服务器账本最长：采购/电力/网络/人员/维护/备件/冗余/折旧</a:t>
            </a:r>
          </a:p>
          <a:p>
            <a:pPr algn="l">
              <a:spcAft>
                <a:spcPts val="600"/>
              </a:spcAft>
            </a:pPr>
            <a:r>
              <a:rPr sz="12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200">
                <a:solidFill>
                  <a:srgbClr val="222222"/>
                </a:solidFill>
                <a:latin typeface="Microsoft YaHei"/>
              </a:rPr>
              <a:t>本质：可变成本与固定成本如何分配 — 利用率越低，固定产能的单位成本越高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0" y="1554480"/>
            <a:ext cx="58521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资料截图 ｜ AWS EC2 Capacity Blocks</a:t>
            </a:r>
          </a:p>
        </p:txBody>
      </p:sp>
      <p:pic>
        <p:nvPicPr>
          <p:cNvPr id="10" name="Picture 9" descr="img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874519"/>
            <a:ext cx="5852160" cy="2600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52160" y="5212080"/>
            <a:ext cx="5852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222222"/>
                </a:solidFill>
                <a:latin typeface="Microsoft YaHei"/>
              </a:rPr>
              <a:t>云端 GPU 产能依然可被租用；但在预订期内，GPU 能否输出达标 Token 已是使用方的问题。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第四节 · 为什么最终答案通常是一套混合产能？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需求不会同时稳定，控制要求各不相同 — 只选一条路径往往意味着为峰值长期购买闲置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554480"/>
            <a:ext cx="512064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更现实的办法：把任务分层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办公助手（探索任务） → 继续用 API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在线客服（弹性波动） → 专属或自营产能承接基础，峰值交给公共云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敏感研发（核心工艺） → 进入专属环境或自有服务器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Token 工厂 = 一套调度系统：稳定负载、高峰需求、敏感任务送往不同产能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持续记录质量、时延与成本 — 决策顺序：模型 / 数据边界 → 负载 → 运营 → 完整成本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897880"/>
            <a:ext cx="512064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F3A68"/>
                </a:solidFill>
                <a:latin typeface="Microsoft YaHei"/>
              </a:rPr>
              <a:t>本质是三件事的分配：稳定负载由谁承接、峰值风险由谁承担、核心模型与数据由谁控制。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0" y="1554480"/>
            <a:ext cx="58521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380"/>
                </a:solidFill>
                <a:latin typeface="Microsoft YaHei"/>
              </a:rPr>
              <a:t>现实参照 ｜ 华为云 × 中铝集团</a:t>
            </a:r>
          </a:p>
        </p:txBody>
      </p:sp>
      <p:pic>
        <p:nvPicPr>
          <p:cNvPr id="11" name="Picture 10" descr="img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874519"/>
            <a:ext cx="5852160" cy="23408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852160" y="5212080"/>
            <a:ext cx="585216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222222"/>
                </a:solidFill>
                <a:latin typeface="Microsoft YaHei"/>
              </a:rPr>
              <a:t>集团统一建设算力中心、数据平台与 AI 开发平台，下属企业按需申请算力、调用模型。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混合 Token 工厂 · 调度权与数分派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稳定负荷由专属自营承接，峰值风险由弹性 API 化解，核心资产由私有环境把守</a:t>
            </a:r>
          </a:p>
        </p:txBody>
      </p:sp>
      <p:pic>
        <p:nvPicPr>
          <p:cNvPr id="8" name="Picture 7" descr="img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2569" y="1554480"/>
            <a:ext cx="6036381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6172200"/>
            <a:ext cx="11064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380"/>
                </a:solidFill>
                <a:latin typeface="Microsoft YaHei"/>
              </a:rPr>
              <a:t>图2 ｜ 混合 Token 工厂用不同产能承接基础负荷、峰值需求与敏感任务 — 核心是统一调度权（制图：略懂AI的Asher）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总结 · Token 工厂的本质是三件事的分配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API、云端算力与自有服务器不是一条逐级升级的路线，而是三种可以重新组合的生产能力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3749039" cy="41148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57200" y="1691640"/>
            <a:ext cx="3749039" cy="640080"/>
          </a:xfrm>
          <a:prstGeom prst="rect">
            <a:avLst/>
          </a:prstGeom>
          <a:solidFill>
            <a:srgbClr val="2A6F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801368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01  稳定负载由谁承接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606040"/>
            <a:ext cx="3291839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Microsoft YaHei"/>
              </a:rPr>
              <a:t>模型与负载稳定后，由专属端点或自营云端部署承接基础负荷；摊薄固定投入。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34839" y="1691640"/>
            <a:ext cx="3749039" cy="41148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434839" y="1691640"/>
            <a:ext cx="3749039" cy="640080"/>
          </a:xfrm>
          <a:prstGeom prst="rect">
            <a:avLst/>
          </a:prstGeom>
          <a:solidFill>
            <a:srgbClr val="C86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17719" y="1801368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02  峰值风险由谁承担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39" y="2606040"/>
            <a:ext cx="3291839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Microsoft YaHei"/>
              </a:rPr>
              <a:t>促销期、突发流量交给公共云 API 弹性扩容；不为一年数次的促销长期购买闲置 GPU。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78" y="1691640"/>
            <a:ext cx="3749039" cy="41148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412478" y="1691640"/>
            <a:ext cx="3749039" cy="640080"/>
          </a:xfrm>
          <a:prstGeom prst="rect">
            <a:avLst/>
          </a:prstGeom>
          <a:solidFill>
            <a:srgbClr val="6B3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595358" y="1801368"/>
            <a:ext cx="3749039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Microsoft YaHei"/>
              </a:rPr>
              <a:t>03  核心模型与数据由谁控制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1078" y="2606040"/>
            <a:ext cx="3291839" cy="3108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>
                <a:solidFill>
                  <a:srgbClr val="222222"/>
                </a:solidFill>
                <a:latin typeface="Microsoft YaHei"/>
              </a:rPr>
              <a:t>核心工艺、敏感研发进入专属环境或自有服务器；环境与数据主权由企业把守。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89320"/>
            <a:ext cx="11247120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6053328"/>
            <a:ext cx="112471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Microsoft YaHei"/>
              </a:rPr>
              <a:t>企业真正需要拥有的，不一定是全部硬件，而是根据业务变化重新配置产能的权力。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583680"/>
            <a:ext cx="5486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Microsoft YaHei"/>
              </a:rPr>
              <a:t>企业Token工厂怎么建？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0" y="6583680"/>
            <a:ext cx="11887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73152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Microsoft YaHei"/>
              </a:rPr>
              <a:t>企业Token工厂 · 内容摘要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0" y="7315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Microsoft YaHei"/>
              </a:rPr>
              <a:t>略懂AI的Asher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502920"/>
            <a:ext cx="12191695" cy="82296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0080"/>
            <a:ext cx="1124712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>
                <a:solidFill>
                  <a:srgbClr val="1F3A68"/>
                </a:solidFill>
                <a:latin typeface="Microsoft YaHei"/>
              </a:rPr>
              <a:t>资料来源与声明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078992"/>
            <a:ext cx="112471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6B7380"/>
                </a:solidFill>
                <a:latin typeface="Microsoft YaHei"/>
              </a:rPr>
              <a:t>Source &amp; Disclaimer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645920"/>
            <a:ext cx="10881360" cy="4114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本文推演中涉及的真实公司：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Fireworks AI — 推理服务平台；本文用其两种计费方式说明「模型服务」与「专属产能」的差别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AWS — 云服务商；本文引用其 GPU 预订产品说明「算力仍可租用」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中铝集团 / 华为云 — 官方案例提供统一建设、内部调度的现实参照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声明：本文为第一性原理下的商业与工程推演，不构成投资、融资、采购、建厂或经营建议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资料核验截至 2026 年 9 月 8 日；本文比较的是三种路径的成本机制与责任边界</a:t>
            </a:r>
          </a:p>
          <a:p>
            <a:pPr algn="l">
              <a:spcAft>
                <a:spcPts val="600"/>
              </a:spcAft>
            </a:pPr>
            <a:r>
              <a:rPr sz="1400" b="1">
                <a:solidFill>
                  <a:srgbClr val="E84A3D"/>
                </a:solidFill>
                <a:latin typeface="Microsoft YaHei"/>
              </a:rPr>
              <a:t>▍ </a:t>
            </a:r>
            <a:r>
              <a:rPr sz="1400">
                <a:solidFill>
                  <a:srgbClr val="222222"/>
                </a:solidFill>
                <a:latin typeface="Microsoft YaHei"/>
              </a:rPr>
              <a:t>原文出处：微信公众号「略懂AI的Asher」《企业Token工厂怎么建？买API、租算力，还是部署服务器？》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583680"/>
            <a:ext cx="11247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Microsoft YaHei"/>
              </a:rPr>
              <a:t>PPT 由 AI 摘要生成 · 内容忠实于原文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