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33E57"/>
              </a:gs>
              <a:gs pos="100000">
                <a:srgbClr val="0B1B3B"/>
              </a:gs>
            </a:gsLst>
            <a:lin ang="8100000" scaled="0"/>
          </a:gra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finan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6912" y="1481328"/>
            <a:ext cx="3977639" cy="39776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49808" y="1481328"/>
            <a:ext cx="585216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OPENAI · ENTERPRISE SIGNALS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901952"/>
            <a:ext cx="6035040" cy="6258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4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同一种模型，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542032"/>
            <a:ext cx="6035040" cy="6258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4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不同的结果</a:t>
            </a:r>
          </a:p>
        </p:txBody>
      </p:sp>
      <p:sp>
        <p:nvSpPr>
          <p:cNvPr id="7" name="Rectangle 6"/>
          <p:cNvSpPr/>
          <p:nvPr/>
        </p:nvSpPr>
        <p:spPr>
          <a:xfrm>
            <a:off x="749808" y="3456432"/>
            <a:ext cx="2194560" cy="3175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712463"/>
            <a:ext cx="5532120" cy="4632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2000"/>
              </a:lnSpc>
            </a:pPr>
            <a:r>
              <a:rPr sz="1200" b="0">
                <a:solidFill>
                  <a:srgbClr val="B6BBC4"/>
                </a:solidFill>
                <a:latin typeface="微软雅黑"/>
                <a:ea typeface="微软雅黑"/>
                <a:cs typeface="微软雅黑"/>
              </a:rPr>
              <a:t>企业 AI 的前沿差距正在以复利速度拉开。这份报告基于 OpenAI 全球企业客户的真实用量，讲清了差距究竟从哪里来。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49808" y="5074920"/>
            <a:ext cx="22225" cy="2743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5088636"/>
            <a:ext cx="5385816" cy="3088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ACB1BC"/>
                </a:solidFill>
                <a:latin typeface="微软雅黑"/>
                <a:ea typeface="微软雅黑"/>
                <a:cs typeface="微软雅黑"/>
              </a:rPr>
              <a:t>原文：OpenAI《Enterprise Signals：前沿企业有何不同之处》，2026 年 8 月 12 日更新。数据为已脱敏的企业客户汇总用量，主要截至 2026 年 6 月。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5E697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封面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49808" y="6355080"/>
            <a:ext cx="0" cy="9525"/>
          </a:xfrm>
          <a:prstGeom prst="rect">
            <a:avLst/>
          </a:prstGeom>
          <a:solidFill>
            <a:srgbClr val="AE943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2420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导读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这份报告只在回答一个问题：差距从哪里来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737360"/>
            <a:ext cx="2508427" cy="1039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62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8.3×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944368"/>
            <a:ext cx="2508427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1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前沿企业每位活跃用户的输出 token，是一般企业的 8.3 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639312"/>
            <a:ext cx="2508427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2026 年 6 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151376"/>
            <a:ext cx="2508427" cy="186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两者使用的是同一批模型。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77691" y="1773936"/>
            <a:ext cx="457200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89755" y="1746504"/>
            <a:ext cx="7452131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交互范式已经切换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89755" y="2048255"/>
            <a:ext cx="7452131" cy="1893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截至 6 月，企业客户输出 token 中有 64% 来自智能体，不再是对话。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7691" y="2816352"/>
            <a:ext cx="457200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89755" y="2788920"/>
            <a:ext cx="7452131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差距在复利，不是线性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89755" y="3090672"/>
            <a:ext cx="7452131" cy="1893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每活跃用户 token 的前沿/一般之比，半年内从 2.6 倍扩大到 8.3 倍。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77691" y="3858768"/>
            <a:ext cx="457200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89755" y="3831335"/>
            <a:ext cx="7452131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增长最快的不是最早的部门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89755" y="4133087"/>
            <a:ext cx="7452131" cy="1893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自 2 月以来，法务 108 倍、招聘 41 倍，工程只有 5 倍。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77691" y="4901183"/>
            <a:ext cx="457200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89755" y="4873751"/>
            <a:ext cx="7452131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深度的门槛是「喂饱」智能体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89755" y="5175503"/>
            <a:ext cx="7452131" cy="1893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插件使用率前沿 21% / 一般 9%；OpenAI 内部高达 95%。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49808" y="5431536"/>
            <a:ext cx="22225" cy="274320"/>
          </a:xfrm>
          <a:prstGeom prst="rect">
            <a:avLst/>
          </a:prstGeom>
          <a:solidFill>
            <a:srgbClr val="ABB4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96112" y="5445252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本文中的「token」指输出 token 数量。原文明确说明它不是衡量商业价值的完美指标，但可作为 AI 使用深度、以及员工要求 AI 承担的工作量的实用替代指标。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导读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49808" y="6355080"/>
            <a:ext cx="509146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233351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B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主张一 · 交互范式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企业用 AI，正在从「问」变成「交给它做」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47088"/>
            <a:ext cx="4327017" cy="12268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9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64%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3218688"/>
            <a:ext cx="432701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1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Codex 在企业客户 Codex + ChatGPT 合计输出 token 中的占比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803904"/>
            <a:ext cx="4327017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999FAD"/>
                </a:solidFill>
                <a:latin typeface="微软雅黑"/>
                <a:ea typeface="微软雅黑"/>
                <a:cs typeface="微软雅黑"/>
              </a:rPr>
              <a:t>截至 2026 年 6 月</a:t>
            </a:r>
          </a:p>
        </p:txBody>
      </p:sp>
      <p:sp>
        <p:nvSpPr>
          <p:cNvPr id="8" name="Rectangle 7"/>
          <p:cNvSpPr/>
          <p:nvPr/>
        </p:nvSpPr>
        <p:spPr>
          <a:xfrm>
            <a:off x="749808" y="4224528"/>
            <a:ext cx="4327017" cy="9525"/>
          </a:xfrm>
          <a:prstGeom prst="rect">
            <a:avLst/>
          </a:prstGeom>
          <a:solidFill>
            <a:srgbClr val="414D6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4425696"/>
            <a:ext cx="4327017" cy="3893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050" b="0">
                <a:solidFill>
                  <a:srgbClr val="B6BBC4"/>
                </a:solidFill>
                <a:latin typeface="微软雅黑"/>
                <a:ea typeface="微软雅黑"/>
                <a:cs typeface="微软雅黑"/>
              </a:rPr>
              <a:t>两者底层使用的是同一批前沿模型，差别只在于这种智能如何被用到实际工作里。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96281" y="1883664"/>
            <a:ext cx="6145606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999FAD"/>
                </a:solidFill>
                <a:latin typeface="微软雅黑"/>
                <a:ea typeface="微软雅黑"/>
                <a:cs typeface="微软雅黑"/>
              </a:rPr>
              <a:t>构成：企业客户的合计输出 token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96281" y="2231136"/>
            <a:ext cx="3933187" cy="420624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229468" y="2231136"/>
            <a:ext cx="2212418" cy="420624"/>
          </a:xfrm>
          <a:prstGeom prst="rect">
            <a:avLst/>
          </a:prstGeom>
          <a:solidFill>
            <a:srgbClr val="414D6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357484" y="2331720"/>
            <a:ext cx="173736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999FAD"/>
                </a:solidFill>
                <a:latin typeface="微软雅黑"/>
                <a:ea typeface="微软雅黑"/>
                <a:cs typeface="微软雅黑"/>
              </a:rPr>
              <a:t>其余 36%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96281" y="2798064"/>
            <a:ext cx="6145606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智能体 AI（Codex、ChatGPT 工作）· 64%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96281" y="3127248"/>
            <a:ext cx="6145606" cy="1946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050" b="0">
                <a:solidFill>
                  <a:srgbClr val="B6BBC4"/>
                </a:solidFill>
                <a:latin typeface="微软雅黑"/>
                <a:ea typeface="微软雅黑"/>
                <a:cs typeface="微软雅黑"/>
              </a:rPr>
              <a:t>让模型操作用户计算机，能自主或在人工监督下查找信息、编辑文件、执行多步骤任务。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96281" y="3931920"/>
            <a:ext cx="6145606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ChatGPT 对话 · 其余部分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96281" y="4261104"/>
            <a:ext cx="6145606" cy="1946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050" b="0">
                <a:solidFill>
                  <a:srgbClr val="B6BBC4"/>
                </a:solidFill>
                <a:latin typeface="微软雅黑"/>
                <a:ea typeface="微软雅黑"/>
                <a:cs typeface="微软雅黑"/>
              </a:rPr>
              <a:t>帮助人们提问、构思创意、解决问题。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49808" y="5413248"/>
            <a:ext cx="22225" cy="2743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6112" y="5426964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ACB1BC"/>
                </a:solidFill>
                <a:latin typeface="微软雅黑"/>
                <a:ea typeface="微软雅黑"/>
                <a:cs typeface="微软雅黑"/>
              </a:rPr>
              <a:t>口径：原文把「智能体用量」定义为 Codex 的 token 用量。复杂且耗时的任务需要大量算力，这也解释了智能体 token 为什么出现爆发式增长。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5E697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交互范式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49808" y="6355080"/>
            <a:ext cx="1018293" cy="9525"/>
          </a:xfrm>
          <a:prstGeom prst="rect">
            <a:avLst/>
          </a:prstGeom>
          <a:solidFill>
            <a:srgbClr val="AE943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742498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主张二 · 差距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半年时间里，前沿差距扩大到约三倍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7" y="5138928"/>
            <a:ext cx="5669280" cy="9525"/>
          </a:xfrm>
          <a:prstGeom prst="rect">
            <a:avLst/>
          </a:prstGeom>
          <a:solidFill>
            <a:srgbClr val="B4B9C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5266944"/>
            <a:ext cx="384048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一般企业 = 1.0×</a:t>
            </a:r>
          </a:p>
        </p:txBody>
      </p:sp>
      <p:sp>
        <p:nvSpPr>
          <p:cNvPr id="7" name="Rectangle 6"/>
          <p:cNvSpPr/>
          <p:nvPr/>
        </p:nvSpPr>
        <p:spPr>
          <a:xfrm>
            <a:off x="1344168" y="4329586"/>
            <a:ext cx="9525" cy="809341"/>
          </a:xfrm>
          <a:prstGeom prst="rect">
            <a:avLst/>
          </a:prstGeom>
          <a:solidFill>
            <a:srgbClr val="D3D7D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007608" y="2555261"/>
            <a:ext cx="9525" cy="2583666"/>
          </a:xfrm>
          <a:prstGeom prst="rect">
            <a:avLst/>
          </a:prstGeom>
          <a:solidFill>
            <a:srgbClr val="D3D7D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1344168" y="2555261"/>
            <a:ext cx="4663440" cy="1774325"/>
          </a:xfrm>
          <a:custGeom>
            <a:avLst/>
            <a:gdLst/>
            <a:ahLst/>
            <a:cxnLst/>
            <a:rect l="l" t="t" r="r" b="b"/>
            <a:pathLst>
              <a:path w="4663440" h="1774325">
                <a:moveTo>
                  <a:pt x="0" y="1774325"/>
                </a:moveTo>
                <a:lnTo>
                  <a:pt x="4663440" y="0"/>
                </a:lnTo>
              </a:path>
            </a:pathLst>
          </a:custGeom>
          <a:noFill/>
          <a:ln w="28575">
            <a:solidFill>
              <a:srgbClr val="1F66A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248156" y="4233574"/>
            <a:ext cx="192024" cy="192024"/>
          </a:xfrm>
          <a:prstGeom prst="ellipse">
            <a:avLst/>
          </a:prstGeom>
          <a:solidFill>
            <a:srgbClr val="F6F9FC"/>
          </a:solidFill>
          <a:ln w="25400">
            <a:solidFill>
              <a:srgbClr val="1F66A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5911596" y="2459249"/>
            <a:ext cx="192024" cy="192024"/>
          </a:xfrm>
          <a:prstGeom prst="ellipse">
            <a:avLst/>
          </a:prstGeom>
          <a:solidFill>
            <a:srgbClr val="1F66A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29768" y="3616354"/>
            <a:ext cx="18288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30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2.6×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93208" y="1805453"/>
            <a:ext cx="1828800" cy="670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40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8.3×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9768" y="4567330"/>
            <a:ext cx="182880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00" b="1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1 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93208" y="2811293"/>
            <a:ext cx="182880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00" b="1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6 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98648" y="2966936"/>
            <a:ext cx="155448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约 3.2 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1975104"/>
            <a:ext cx="557784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每活跃用户的输出 token，前沿企业 ÷ 一般企业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739128" y="1847088"/>
            <a:ext cx="2062319" cy="1232915"/>
          </a:xfrm>
          <a:prstGeom prst="roundRect">
            <a:avLst>
              <a:gd name="adj" fmla="val 3500"/>
            </a:avLst>
          </a:prstGeom>
          <a:solidFill>
            <a:srgbClr val="EDF3F9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020903" y="1847088"/>
            <a:ext cx="2420983" cy="1232915"/>
          </a:xfrm>
          <a:prstGeom prst="roundRect">
            <a:avLst>
              <a:gd name="adj" fmla="val 3500"/>
            </a:avLst>
          </a:prstGeom>
          <a:solidFill>
            <a:srgbClr val="EDF3F9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013448" y="2121408"/>
            <a:ext cx="1513679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前沿企业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13448" y="2439924"/>
            <a:ext cx="1513679" cy="3657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当月按每活跃用户输出 token 排名前 10% 的企业客户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95223" y="2121408"/>
            <a:ext cx="1872343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一般企业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95223" y="2439924"/>
            <a:ext cx="1872343" cy="3657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位于第 45 至 55 百分位的企业客户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39128" y="3401568"/>
            <a:ext cx="4702759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同样的模型，同样的月份，两组企业的用量差了三倍多。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39128" y="3968496"/>
            <a:ext cx="4702759" cy="1973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8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这说明差距不是「谁先买了 AI」，而是「谁把更多工作真的交了出去」。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49808" y="5504688"/>
            <a:ext cx="22225" cy="274320"/>
          </a:xfrm>
          <a:prstGeom prst="rect">
            <a:avLst/>
          </a:prstGeom>
          <a:solidFill>
            <a:srgbClr val="ABB4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96112" y="5518403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口径提示：原文表述为「这一差距较 1 月份的 2.6 倍增长了三倍」；按其给出的数值计算，8.3 ÷ 2.6 ≈ 3.2 倍。数值取自原文，口径保留。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差距 · 复利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49808" y="6355080"/>
            <a:ext cx="152743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225164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主张二 · 差距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差距在行业之间也不均匀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28800"/>
            <a:ext cx="566928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前沿企业 ÷ 一般企业（同行业、同月份，每活跃用户输出 token）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2505456" y="2761488"/>
            <a:ext cx="2700092" cy="329184"/>
          </a:xfrm>
          <a:prstGeom prst="rect">
            <a:avLst/>
          </a:prstGeom>
          <a:solidFill>
            <a:srgbClr val="1F66A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5095820" y="2816352"/>
            <a:ext cx="219456" cy="21945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A253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2779776"/>
            <a:ext cx="1609344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信息与技术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43292" y="2798064"/>
            <a:ext cx="1371600" cy="2849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7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11.7×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43292" y="3090672"/>
            <a:ext cx="173736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差距最大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05456" y="3895344"/>
            <a:ext cx="1223118" cy="329184"/>
          </a:xfrm>
          <a:prstGeom prst="rect">
            <a:avLst/>
          </a:prstGeom>
          <a:solidFill>
            <a:srgbClr val="80A8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618846" y="3950207"/>
            <a:ext cx="219456" cy="21945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1A253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3913631"/>
            <a:ext cx="1609344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制造业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6318" y="3931920"/>
            <a:ext cx="1371600" cy="2849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7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5.3×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6318" y="4224528"/>
            <a:ext cx="173736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差距最小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8" y="4663440"/>
            <a:ext cx="512064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同一条标尺下的行业两端 —— 差距不是均匀的。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81928" y="1847088"/>
            <a:ext cx="5159959" cy="1919605"/>
          </a:xfrm>
          <a:prstGeom prst="roundRect">
            <a:avLst>
              <a:gd name="adj" fmla="val 3500"/>
            </a:avLst>
          </a:prstGeom>
          <a:solidFill>
            <a:srgbClr val="FBF8F0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56248" y="2121408"/>
            <a:ext cx="4611319" cy="554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2000"/>
              </a:lnSpc>
            </a:pPr>
            <a:r>
              <a:rPr sz="4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1.9–2.8</a:t>
            </a:r>
            <a:r>
              <a:rPr sz="12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 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56248" y="2731007"/>
            <a:ext cx="4611319" cy="17335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一般企业：各行业过去一年的 token 增幅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56248" y="2959226"/>
            <a:ext cx="4611319" cy="313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口径完全不同：这是各行业自身的一年增幅，而非行业之间的差距。各行业用量接近，增长温和。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81928" y="4663440"/>
            <a:ext cx="5159959" cy="3893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许多组织仍在用简单的聊天助手 —— 在深化采用、用智能体完成更复杂的工作上，还有很大空间。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49808" y="5504688"/>
            <a:ext cx="22225" cy="274320"/>
          </a:xfrm>
          <a:prstGeom prst="rect">
            <a:avLst/>
          </a:prstGeom>
          <a:solidFill>
            <a:srgbClr val="ABB4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96112" y="5518403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口径：左侧两条为同一月份、同一行业内「前沿 ÷ 一般」之比；右侧 1.9–2.8× 为各行业自身过去一年的增幅，两者不可直接比较。原文未给出各行业的样本量。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差距 · 行业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9808" y="6355080"/>
            <a:ext cx="2036586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2760791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主张三 · 外溢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增长最快的，不是最早开始的部门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28800"/>
            <a:ext cx="676656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企业 Codex 每周活跃用户数，自 2026 年 2 月以来的倍数</a:t>
            </a:r>
          </a:p>
        </p:txBody>
      </p:sp>
      <p:sp>
        <p:nvSpPr>
          <p:cNvPr id="6" name="Rectangle 5"/>
          <p:cNvSpPr/>
          <p:nvPr/>
        </p:nvSpPr>
        <p:spPr>
          <a:xfrm>
            <a:off x="1682495" y="2231136"/>
            <a:ext cx="5879592" cy="9525"/>
          </a:xfrm>
          <a:prstGeom prst="rect">
            <a:avLst/>
          </a:prstGeom>
          <a:solidFill>
            <a:srgbClr val="B8BE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682495" y="2377440"/>
            <a:ext cx="4391079" cy="365760"/>
          </a:xfrm>
          <a:prstGeom prst="rect">
            <a:avLst/>
          </a:prstGeom>
          <a:solidFill>
            <a:srgbClr val="719EC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2363724"/>
            <a:ext cx="78638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法务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92447" y="2366467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108×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82495" y="3054096"/>
            <a:ext cx="1666983" cy="365760"/>
          </a:xfrm>
          <a:prstGeom prst="rect">
            <a:avLst/>
          </a:prstGeom>
          <a:solidFill>
            <a:srgbClr val="719EC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3040379"/>
            <a:ext cx="78638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销售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68351" y="3043123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41×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682495" y="3730752"/>
            <a:ext cx="1666983" cy="365760"/>
          </a:xfrm>
          <a:prstGeom prst="rect">
            <a:avLst/>
          </a:prstGeom>
          <a:solidFill>
            <a:srgbClr val="719EC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717036"/>
            <a:ext cx="78638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招聘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68351" y="3719779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41×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682495" y="4407408"/>
            <a:ext cx="1057111" cy="365760"/>
          </a:xfrm>
          <a:prstGeom prst="rect">
            <a:avLst/>
          </a:prstGeom>
          <a:solidFill>
            <a:srgbClr val="719EC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4393692"/>
            <a:ext cx="78638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营销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58479" y="4396435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26×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682495" y="5084064"/>
            <a:ext cx="203290" cy="36576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9808" y="5070348"/>
            <a:ext cx="78638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工程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04658" y="507309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5×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19288" y="2231136"/>
            <a:ext cx="3422599" cy="7711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46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5×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19288" y="3108960"/>
            <a:ext cx="3422599" cy="4079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1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工程是增幅最小的部门，也是最早把智能体用起来的部门之一。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19288" y="3675887"/>
            <a:ext cx="3422599" cy="600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基数越高，倍数自然越小。但把它和法务的 108 倍放在一起，结论是清楚的：增长的红利正在离开工程部，流向此前几乎没有智能体渗透的职能。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5504688"/>
            <a:ext cx="22225" cy="274320"/>
          </a:xfrm>
          <a:prstGeom prst="rect">
            <a:avLst/>
          </a:prstGeom>
          <a:solidFill>
            <a:srgbClr val="ABB4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96112" y="5518403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口径：原文只给出各职能相对 2 月的倍数，未给出活跃用户的绝对基数，也未说明各职能样本量。原文同时指出，开发者是最早采用智能体的群体之一。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外溢 · 职能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06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49808" y="6355080"/>
            <a:ext cx="2545733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3269937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B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603504"/>
            <a:ext cx="731520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主张三 · 外溢 · 实例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9326880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离开工程部的，是这样的具体工作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572768"/>
            <a:ext cx="8778240" cy="2073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150" b="0">
                <a:solidFill>
                  <a:srgbClr val="B6BBC4"/>
                </a:solidFill>
                <a:latin typeface="微软雅黑"/>
                <a:ea typeface="微软雅黑"/>
                <a:cs typeface="微软雅黑"/>
              </a:rPr>
              <a:t>以下均为 OpenAI 官网原文配图 —— 每个职能把一件真实、需要跨系统取数的任务交给智能体。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920240"/>
            <a:ext cx="5236311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数据分析 · 解释产品采用率为何下滑</a:t>
            </a:r>
          </a:p>
        </p:txBody>
      </p:sp>
      <p:pic>
        <p:nvPicPr>
          <p:cNvPr id="7" name="Picture 6" descr="da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2249424"/>
            <a:ext cx="3017520" cy="3017520"/>
          </a:xfrm>
          <a:prstGeom prst="rect">
            <a:avLst/>
          </a:prstGeom>
        </p:spPr>
      </p:pic>
      <p:pic>
        <p:nvPicPr>
          <p:cNvPr id="8" name="Picture 7" descr="fina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7952" y="2249424"/>
            <a:ext cx="932688" cy="9326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76672" y="2359152"/>
            <a:ext cx="6065215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财务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76672" y="2670048"/>
            <a:ext cx="6065215" cy="186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B6BBC4"/>
                </a:solidFill>
                <a:latin typeface="微软雅黑"/>
                <a:ea typeface="微软雅黑"/>
                <a:cs typeface="微软雅黑"/>
              </a:rPr>
              <a:t>用销售管线与实际数据建模下行风险</a:t>
            </a:r>
          </a:p>
        </p:txBody>
      </p:sp>
      <p:pic>
        <p:nvPicPr>
          <p:cNvPr id="11" name="Picture 10" descr="securit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7952" y="3291839"/>
            <a:ext cx="932688" cy="9326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376672" y="3401568"/>
            <a:ext cx="6065215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安全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76672" y="3712463"/>
            <a:ext cx="6065215" cy="186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B6BBC4"/>
                </a:solidFill>
                <a:latin typeface="微软雅黑"/>
                <a:ea typeface="微软雅黑"/>
                <a:cs typeface="微软雅黑"/>
              </a:rPr>
              <a:t>发现漏洞并给出待审查的修复建议</a:t>
            </a:r>
          </a:p>
        </p:txBody>
      </p:sp>
      <p:pic>
        <p:nvPicPr>
          <p:cNvPr id="14" name="Picture 13" descr="desig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7952" y="4334256"/>
            <a:ext cx="932688" cy="93268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376672" y="4443984"/>
            <a:ext cx="6065215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设计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76672" y="4754880"/>
            <a:ext cx="6065215" cy="186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B6BBC4"/>
                </a:solidFill>
                <a:latin typeface="微软雅黑"/>
                <a:ea typeface="微软雅黑"/>
                <a:cs typeface="微软雅黑"/>
              </a:rPr>
              <a:t>把设计稿转成交互式原型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49808" y="5577840"/>
            <a:ext cx="22225" cy="2743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96112" y="5591555"/>
            <a:ext cx="10545775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00" b="0">
                <a:solidFill>
                  <a:srgbClr val="ACB1BC"/>
                </a:solidFill>
                <a:latin typeface="微软雅黑"/>
                <a:ea typeface="微软雅黑"/>
                <a:cs typeface="微软雅黑"/>
              </a:rPr>
              <a:t>原文共提供 8 张职能示例卡片（财务、数据分析、销售、市场营销、运营、工程、设计、安全）；其中「销售」一张的原图资源已失效，本页取其余可用样张中的 4 张。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5E697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外溢 · 实例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07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49808" y="6355080"/>
            <a:ext cx="3054879" cy="9525"/>
          </a:xfrm>
          <a:prstGeom prst="rect">
            <a:avLst/>
          </a:prstGeom>
          <a:solidFill>
            <a:srgbClr val="AE943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37790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主张三 · 外溢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代码库为什么是一个好起点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847088"/>
            <a:ext cx="6493026" cy="1259141"/>
          </a:xfrm>
          <a:prstGeom prst="roundRect">
            <a:avLst>
              <a:gd name="adj" fmla="val 3500"/>
            </a:avLst>
          </a:prstGeom>
          <a:solidFill>
            <a:srgbClr val="EDF3F9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462290" y="1847088"/>
            <a:ext cx="3979596" cy="1259141"/>
          </a:xfrm>
          <a:prstGeom prst="roundRect">
            <a:avLst>
              <a:gd name="adj" fmla="val 3500"/>
            </a:avLst>
          </a:prstGeom>
          <a:solidFill>
            <a:srgbClr val="EDF3F9"/>
          </a:solidFill>
          <a:ln w="6350">
            <a:solidFill>
              <a:srgbClr val="D9DDE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4127" y="2121408"/>
            <a:ext cx="5944386" cy="1984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软件先走，因果清楚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4127" y="2447861"/>
            <a:ext cx="5944386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代码库给智能体提供了清晰的上下文；测试让输出结果易于验证；编程上的进展又反过来加速了 AI 自身的研发。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36610" y="2121408"/>
            <a:ext cx="3430956" cy="1984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知识工作为什么慢半拍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6610" y="2447861"/>
            <a:ext cx="3430956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许多任务能提供的上下文有限、难以精确定义，并且缺少明确的结果验证标准。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49808" y="3419856"/>
            <a:ext cx="10692079" cy="9525"/>
          </a:xfrm>
          <a:prstGeom prst="rect">
            <a:avLst/>
          </a:prstGeom>
          <a:solidFill>
            <a:srgbClr val="C6CAD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3639312"/>
            <a:ext cx="4327017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现在的转折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3986784"/>
            <a:ext cx="4327017" cy="600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随着模型持续扩展、强化学习的进步，以及为提升 GDPval 等评估表现而进行的针对性努力，越来越多的真实任务、工具和工作环境被纳入前沿模型的能力范围。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96281" y="3639312"/>
            <a:ext cx="6145606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开发者的工作方式也变了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96281" y="3986784"/>
            <a:ext cx="6145606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在过去两年中，开发者已经从用 AI 补全单行代码，转变为让智能体处理完整的软件开发任务 —— 许多人不再手动编写代码，而是把时间放在设置任务、编排智能体以及审查结果上。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49808" y="4992624"/>
            <a:ext cx="10692079" cy="9525"/>
          </a:xfrm>
          <a:prstGeom prst="rect">
            <a:avLst/>
          </a:prstGeom>
          <a:solidFill>
            <a:srgbClr val="C6CAD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5175504"/>
            <a:ext cx="10692079" cy="22555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8000"/>
              </a:lnSpc>
            </a:pPr>
            <a:r>
              <a:rPr sz="12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原文的判断是：自今年年初以来，智能体 AI 与普通知识工作者的产品市场契合度正日益提升 —— 108 倍不是偶然。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外溢 · 起点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08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49808" y="6355080"/>
            <a:ext cx="3564026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288231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横切面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同一家公司里，两种用法正在并存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47088"/>
            <a:ext cx="432701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ChatGPT 企业消息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249424"/>
            <a:ext cx="4327017" cy="670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40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写作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2944368"/>
            <a:ext cx="432701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1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依然是最常见的用途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3273552"/>
            <a:ext cx="4327017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原文正文未给出具体占比，完整分布见后页原图 ②。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96281" y="1847088"/>
            <a:ext cx="6145606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智能体消息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96281" y="2286000"/>
            <a:ext cx="4609204" cy="47548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905485" y="2286000"/>
            <a:ext cx="1536401" cy="475488"/>
          </a:xfrm>
          <a:prstGeom prst="rect">
            <a:avLst/>
          </a:prstGeom>
          <a:solidFill>
            <a:srgbClr val="E0E4E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24297" y="2404872"/>
            <a:ext cx="4353172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00" b="1">
                <a:solidFill>
                  <a:srgbClr val="2C3643"/>
                </a:solidFill>
                <a:latin typeface="微软雅黑"/>
                <a:ea typeface="微软雅黑"/>
                <a:cs typeface="微软雅黑"/>
              </a:rPr>
              <a:t>编程 + 系统 / 智能体操作 ≈ 75%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96281" y="2889504"/>
            <a:ext cx="6145606" cy="1893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即使在同一职能部门内，聊天与智能体的使用模式也显著不同。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49808" y="3584448"/>
            <a:ext cx="10692079" cy="9525"/>
          </a:xfrm>
          <a:prstGeom prst="rect">
            <a:avLst/>
          </a:prstGeom>
          <a:solidFill>
            <a:srgbClr val="BDC2C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3712463"/>
            <a:ext cx="10692079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智能体消息中用于系统与智能体操作的比例 · 非技术部门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8" y="4069080"/>
            <a:ext cx="2234107" cy="492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0000"/>
              </a:lnSpc>
            </a:pPr>
            <a:r>
              <a:rPr sz="32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32%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4552696"/>
            <a:ext cx="2234107" cy="14960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招聘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77691" y="4069080"/>
            <a:ext cx="2234107" cy="492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0000"/>
              </a:lnSpc>
            </a:pPr>
            <a:r>
              <a:rPr sz="32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26%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77691" y="4552696"/>
            <a:ext cx="2234107" cy="14960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销售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05575" y="4069080"/>
            <a:ext cx="2234107" cy="492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0000"/>
              </a:lnSpc>
            </a:pPr>
            <a:r>
              <a:rPr sz="32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25%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05575" y="4552696"/>
            <a:ext cx="2234107" cy="14960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政策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3459" y="4069080"/>
            <a:ext cx="2234107" cy="492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0000"/>
              </a:lnSpc>
            </a:pPr>
            <a:r>
              <a:rPr sz="32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24%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33459" y="4552696"/>
            <a:ext cx="2234107" cy="14960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传播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9808" y="4992624"/>
            <a:ext cx="10692079" cy="1893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技术性工作也在向职能部门渗透：设计部门的智能体消息中，编程占比近 60%。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5504688"/>
            <a:ext cx="22225" cy="274320"/>
          </a:xfrm>
          <a:prstGeom prst="rect">
            <a:avLst/>
          </a:prstGeom>
          <a:solidFill>
            <a:srgbClr val="ABB4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96112" y="5518403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口径：分析基于超过 1,000 万条消息，使用自动化系统对消息内容分类，没有 OpenAI 员工审查过任何客户消息。原文正文未逐类列出占比，完整分类见后页原图 ②。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横切面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09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49808" y="6355080"/>
            <a:ext cx="4073173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4797377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原文原图 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智能体用户增长最快的不是工程岗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把 Codex 的每周活跃用户按企业职位头衔拆开，增长曲线立刻分成两个世界。</a:t>
            </a:r>
          </a:p>
        </p:txBody>
      </p:sp>
      <p:pic>
        <p:nvPicPr>
          <p:cNvPr id="6" name="Picture 5" descr="chart_code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2103120"/>
            <a:ext cx="7589520" cy="3481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723376" y="2103120"/>
            <a:ext cx="2718511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2026-02-01 → 06-01 的周活倍数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23376" y="2432304"/>
            <a:ext cx="1932127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法务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27487" y="2395728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108.2x</a:t>
            </a:r>
          </a:p>
        </p:txBody>
      </p:sp>
      <p:sp>
        <p:nvSpPr>
          <p:cNvPr id="10" name="Rectangle 9"/>
          <p:cNvSpPr/>
          <p:nvPr/>
        </p:nvSpPr>
        <p:spPr>
          <a:xfrm>
            <a:off x="8723376" y="2647188"/>
            <a:ext cx="2718511" cy="59436"/>
          </a:xfrm>
          <a:prstGeom prst="rect">
            <a:avLst/>
          </a:prstGeom>
          <a:solidFill>
            <a:srgbClr val="E2E6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723376" y="2647188"/>
            <a:ext cx="2718511" cy="5943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723376" y="2816352"/>
            <a:ext cx="1932127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销售 / 客户管理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27487" y="2779776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200" b="1">
                <a:solidFill>
                  <a:srgbClr val="0B1B3B"/>
                </a:solidFill>
                <a:latin typeface="微软雅黑"/>
                <a:ea typeface="微软雅黑"/>
                <a:cs typeface="微软雅黑"/>
              </a:rPr>
              <a:t>40.7x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723376" y="3031236"/>
            <a:ext cx="2718511" cy="59436"/>
          </a:xfrm>
          <a:prstGeom prst="rect">
            <a:avLst/>
          </a:prstGeom>
          <a:solidFill>
            <a:srgbClr val="E2E6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723376" y="3031236"/>
            <a:ext cx="1022582" cy="59436"/>
          </a:xfrm>
          <a:prstGeom prst="rect">
            <a:avLst/>
          </a:prstGeom>
          <a:solidFill>
            <a:srgbClr val="9CBBD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723376" y="3200400"/>
            <a:ext cx="1932127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人员 / 招聘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27487" y="3163824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200" b="1">
                <a:solidFill>
                  <a:srgbClr val="0B1B3B"/>
                </a:solidFill>
                <a:latin typeface="微软雅黑"/>
                <a:ea typeface="微软雅黑"/>
                <a:cs typeface="微软雅黑"/>
              </a:rPr>
              <a:t>40.6x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723376" y="3415284"/>
            <a:ext cx="2718511" cy="59436"/>
          </a:xfrm>
          <a:prstGeom prst="rect">
            <a:avLst/>
          </a:prstGeom>
          <a:solidFill>
            <a:srgbClr val="E2E6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723376" y="3415284"/>
            <a:ext cx="1020069" cy="59436"/>
          </a:xfrm>
          <a:prstGeom prst="rect">
            <a:avLst/>
          </a:prstGeom>
          <a:solidFill>
            <a:srgbClr val="9CBBD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723376" y="3584448"/>
            <a:ext cx="1932127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营销 / 传播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27487" y="3547872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200" b="1">
                <a:solidFill>
                  <a:srgbClr val="0B1B3B"/>
                </a:solidFill>
                <a:latin typeface="微软雅黑"/>
                <a:ea typeface="微软雅黑"/>
                <a:cs typeface="微软雅黑"/>
              </a:rPr>
              <a:t>26.4x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723376" y="3799332"/>
            <a:ext cx="2718511" cy="59436"/>
          </a:xfrm>
          <a:prstGeom prst="rect">
            <a:avLst/>
          </a:prstGeom>
          <a:solidFill>
            <a:srgbClr val="E2E6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723376" y="3799332"/>
            <a:ext cx="663296" cy="59436"/>
          </a:xfrm>
          <a:prstGeom prst="rect">
            <a:avLst/>
          </a:prstGeom>
          <a:solidFill>
            <a:srgbClr val="9CBBD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723376" y="3968496"/>
            <a:ext cx="1932127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医疗保健 / 临床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527487" y="393192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200" b="1">
                <a:solidFill>
                  <a:srgbClr val="0B1B3B"/>
                </a:solidFill>
                <a:latin typeface="微软雅黑"/>
                <a:ea typeface="微软雅黑"/>
                <a:cs typeface="微软雅黑"/>
              </a:rPr>
              <a:t>24.2x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723376" y="4183380"/>
            <a:ext cx="2718511" cy="59436"/>
          </a:xfrm>
          <a:prstGeom prst="rect">
            <a:avLst/>
          </a:prstGeom>
          <a:solidFill>
            <a:srgbClr val="E2E6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723376" y="4183380"/>
            <a:ext cx="608021" cy="59436"/>
          </a:xfrm>
          <a:prstGeom prst="rect">
            <a:avLst/>
          </a:prstGeom>
          <a:solidFill>
            <a:srgbClr val="9CBBD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723376" y="4352544"/>
            <a:ext cx="1932127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财务 / 会计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527487" y="4315968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200" b="1">
                <a:solidFill>
                  <a:srgbClr val="0B1B3B"/>
                </a:solidFill>
                <a:latin typeface="微软雅黑"/>
                <a:ea typeface="微软雅黑"/>
                <a:cs typeface="微软雅黑"/>
              </a:rPr>
              <a:t>19.8x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723376" y="4567428"/>
            <a:ext cx="2718511" cy="59436"/>
          </a:xfrm>
          <a:prstGeom prst="rect">
            <a:avLst/>
          </a:prstGeom>
          <a:solidFill>
            <a:srgbClr val="E2E6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723376" y="4567428"/>
            <a:ext cx="497472" cy="59436"/>
          </a:xfrm>
          <a:prstGeom prst="rect">
            <a:avLst/>
          </a:prstGeom>
          <a:solidFill>
            <a:srgbClr val="9CBBD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723376" y="4736592"/>
            <a:ext cx="1932127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项目 / 计划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527487" y="4700016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200" b="1">
                <a:solidFill>
                  <a:srgbClr val="0B1B3B"/>
                </a:solidFill>
                <a:latin typeface="微软雅黑"/>
                <a:ea typeface="微软雅黑"/>
                <a:cs typeface="微软雅黑"/>
              </a:rPr>
              <a:t>17.8x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723376" y="4951476"/>
            <a:ext cx="2718511" cy="59436"/>
          </a:xfrm>
          <a:prstGeom prst="rect">
            <a:avLst/>
          </a:prstGeom>
          <a:solidFill>
            <a:srgbClr val="E2E6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723376" y="4951476"/>
            <a:ext cx="447222" cy="59436"/>
          </a:xfrm>
          <a:prstGeom prst="rect">
            <a:avLst/>
          </a:prstGeom>
          <a:solidFill>
            <a:srgbClr val="9CBBD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723376" y="5120640"/>
            <a:ext cx="1932127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工程 / 技术从业者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527487" y="5084064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200" b="1">
                <a:solidFill>
                  <a:srgbClr val="0B1B3B"/>
                </a:solidFill>
                <a:latin typeface="微软雅黑"/>
                <a:ea typeface="微软雅黑"/>
                <a:cs typeface="微软雅黑"/>
              </a:rPr>
              <a:t>4.7x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723376" y="5335524"/>
            <a:ext cx="2718511" cy="59436"/>
          </a:xfrm>
          <a:prstGeom prst="rect">
            <a:avLst/>
          </a:prstGeom>
          <a:solidFill>
            <a:srgbClr val="E2E6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723376" y="5335524"/>
            <a:ext cx="118086" cy="59436"/>
          </a:xfrm>
          <a:prstGeom prst="rect">
            <a:avLst/>
          </a:prstGeom>
          <a:solidFill>
            <a:srgbClr val="9CBBD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49808" y="5705856"/>
            <a:ext cx="22225" cy="274320"/>
          </a:xfrm>
          <a:prstGeom prst="rect">
            <a:avLst/>
          </a:prstGeom>
          <a:solidFill>
            <a:srgbClr val="ABB4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96112" y="5719572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口径：原文图表以 2026 年 2 月 1 日当周活跃的企业 Codex 用户为 1×，逐周统计至 6 月 1 日；浅灰细线为报告中另外 14 个未单独标注的职位头衔。右轨倍数即图中终点值。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原图 ① · 智能体增长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49808" y="6355080"/>
            <a:ext cx="458231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530652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原文原图 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同一个部门里，聊天和干活的用法完全不同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同一批部门、同一套分类口径，只切换消息类型 —— 分布立刻重排。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810512"/>
            <a:ext cx="47274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ChatGPT 对话消息</a:t>
            </a:r>
          </a:p>
        </p:txBody>
      </p:sp>
      <p:pic>
        <p:nvPicPr>
          <p:cNvPr id="7" name="Picture 6" descr="chart_ch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2011680"/>
            <a:ext cx="4727448" cy="38404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11696" y="1810512"/>
            <a:ext cx="47274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智能体（Codex）消息</a:t>
            </a:r>
          </a:p>
        </p:txBody>
      </p:sp>
      <p:pic>
        <p:nvPicPr>
          <p:cNvPr id="9" name="Picture 8" descr="chart_agent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696" y="2011680"/>
            <a:ext cx="4727448" cy="384048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49808" y="5925312"/>
            <a:ext cx="22225" cy="274320"/>
          </a:xfrm>
          <a:prstGeom prst="rect">
            <a:avLst/>
          </a:prstGeom>
          <a:solidFill>
            <a:srgbClr val="ABB4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5939028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口径：原文同一张交互图的两种模式，按 1,000 万条以上企业消息自动分类，每行合计 100%；为免相邻窄段数字相撞，原图 3.7% 的标注门槛在此调到 6%，分段仍完整可见。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原图 ② · 部门差异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49808" y="6355080"/>
            <a:ext cx="5091466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815671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主张四 · 深度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智能体要真的干活，需要三样东西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47088"/>
            <a:ext cx="432701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前沿企业给出的答案不是「换一个更强的模型」，而是把这三样同时交给智能体。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3401568"/>
            <a:ext cx="2971800" cy="210312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1120139" y="3697605"/>
            <a:ext cx="208026" cy="304038"/>
          </a:xfrm>
          <a:custGeom>
            <a:avLst/>
            <a:gdLst/>
            <a:ahLst/>
            <a:cxnLst/>
            <a:rect l="l" t="t" r="r" b="b"/>
            <a:pathLst>
              <a:path w="208026" h="304038">
                <a:moveTo>
                  <a:pt x="0" y="0"/>
                </a:moveTo>
                <a:lnTo>
                  <a:pt x="128016" y="0"/>
                </a:lnTo>
                <a:lnTo>
                  <a:pt x="208026" y="80010"/>
                </a:lnTo>
                <a:lnTo>
                  <a:pt x="208026" y="304038"/>
                </a:lnTo>
                <a:lnTo>
                  <a:pt x="0" y="304038"/>
                </a:lnTo>
                <a:lnTo>
                  <a:pt x="0" y="0"/>
                </a:lnTo>
                <a:close/>
              </a:path>
            </a:pathLst>
          </a:custGeom>
          <a:noFill/>
          <a:ln w="22225">
            <a:solidFill>
              <a:srgbClr val="1F66A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1248155" y="3697605"/>
            <a:ext cx="80010" cy="80010"/>
          </a:xfrm>
          <a:custGeom>
            <a:avLst/>
            <a:gdLst/>
            <a:ahLst/>
            <a:cxnLst/>
            <a:rect l="l" t="t" r="r" b="b"/>
            <a:pathLst>
              <a:path w="80010" h="80010">
                <a:moveTo>
                  <a:pt x="0" y="0"/>
                </a:moveTo>
                <a:lnTo>
                  <a:pt x="0" y="80010"/>
                </a:lnTo>
                <a:lnTo>
                  <a:pt x="80010" y="80010"/>
                </a:lnTo>
              </a:path>
            </a:pathLst>
          </a:custGeom>
          <a:noFill/>
          <a:ln w="22225">
            <a:solidFill>
              <a:srgbClr val="1F66A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7" y="4187952"/>
            <a:ext cx="2423160" cy="2849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7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上下文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27" y="4572000"/>
            <a:ext cx="2423160" cy="1813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记忆 · 语音输入 · 智能快照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4127" y="4882896"/>
            <a:ext cx="2423160" cy="360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帮员工轻松分享完成任务所需的背景信息与资料。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04488" y="3054096"/>
            <a:ext cx="3429000" cy="2450591"/>
          </a:xfrm>
          <a:prstGeom prst="rect">
            <a:avLst/>
          </a:prstGeom>
          <a:solidFill>
            <a:srgbClr val="E9F0F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4282821" y="3342132"/>
            <a:ext cx="176022" cy="320040"/>
          </a:xfrm>
          <a:custGeom>
            <a:avLst/>
            <a:gdLst/>
            <a:ahLst/>
            <a:cxnLst/>
            <a:rect l="l" t="t" r="r" b="b"/>
            <a:pathLst>
              <a:path w="176022" h="320040">
                <a:moveTo>
                  <a:pt x="104013" y="0"/>
                </a:moveTo>
                <a:lnTo>
                  <a:pt x="0" y="176022"/>
                </a:lnTo>
                <a:lnTo>
                  <a:pt x="72009" y="176022"/>
                </a:lnTo>
                <a:lnTo>
                  <a:pt x="56007" y="320040"/>
                </a:lnTo>
                <a:lnTo>
                  <a:pt x="176022" y="128016"/>
                </a:lnTo>
                <a:lnTo>
                  <a:pt x="96012" y="128016"/>
                </a:lnTo>
                <a:lnTo>
                  <a:pt x="104013" y="0"/>
                </a:lnTo>
              </a:path>
            </a:pathLst>
          </a:custGeom>
          <a:noFill/>
          <a:ln w="22225">
            <a:solidFill>
              <a:srgbClr val="1F66A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178808" y="3840480"/>
            <a:ext cx="2880360" cy="2849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7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工具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78808" y="4224528"/>
            <a:ext cx="2880360" cy="1813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计算机操作 · 浏览器操作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78808" y="4535424"/>
            <a:ext cx="2880360" cy="360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让智能体能自主或在人工监督下浏览网站、创建文件并完成任务。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516368" y="2706624"/>
            <a:ext cx="3922776" cy="2798063"/>
          </a:xfrm>
          <a:prstGeom prst="rect">
            <a:avLst/>
          </a:prstGeom>
          <a:solidFill>
            <a:srgbClr val="DDE8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790688" y="2962656"/>
            <a:ext cx="384048" cy="384048"/>
          </a:xfrm>
          <a:prstGeom prst="ellipse">
            <a:avLst/>
          </a:prstGeom>
          <a:noFill/>
          <a:ln w="22225">
            <a:solidFill>
              <a:srgbClr val="1F66A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7982712" y="3044952"/>
            <a:ext cx="0" cy="128016"/>
          </a:xfrm>
          <a:custGeom>
            <a:avLst/>
            <a:gdLst/>
            <a:ahLst/>
            <a:cxnLst/>
            <a:rect l="l" t="t" r="r" b="b"/>
            <a:pathLst>
              <a:path w="0" h="128016">
                <a:moveTo>
                  <a:pt x="0" y="0"/>
                </a:moveTo>
                <a:lnTo>
                  <a:pt x="0" y="128016"/>
                </a:lnTo>
              </a:path>
            </a:pathLst>
          </a:custGeom>
          <a:noFill/>
          <a:ln w="22225">
            <a:solidFill>
              <a:srgbClr val="1F66A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7982712" y="3172968"/>
            <a:ext cx="137160" cy="64008"/>
          </a:xfrm>
          <a:custGeom>
            <a:avLst/>
            <a:gdLst/>
            <a:ahLst/>
            <a:cxnLst/>
            <a:rect l="l" t="t" r="r" b="b"/>
            <a:pathLst>
              <a:path w="137160" h="64008">
                <a:moveTo>
                  <a:pt x="0" y="0"/>
                </a:moveTo>
                <a:lnTo>
                  <a:pt x="137160" y="64008"/>
                </a:lnTo>
              </a:path>
            </a:pathLst>
          </a:custGeom>
          <a:noFill/>
          <a:ln w="22225">
            <a:solidFill>
              <a:srgbClr val="1F66A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90688" y="3493008"/>
            <a:ext cx="3374136" cy="2849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7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持久性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90688" y="3877056"/>
            <a:ext cx="3374136" cy="1813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目标 · 循环机制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90688" y="4187952"/>
            <a:ext cx="3374136" cy="1803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确保智能体持续工作，直到任务真正完成。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49808" y="5705856"/>
            <a:ext cx="22225" cy="274320"/>
          </a:xfrm>
          <a:prstGeom prst="rect">
            <a:avLst/>
          </a:prstGeom>
          <a:solidFill>
            <a:srgbClr val="ABB4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96112" y="5719572"/>
            <a:ext cx="10545775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前提：前沿企业同时为智能体设定明确规则 —— 在哪里运行、可以访问哪些信息、何时可以执行操作、高风险决策如何由人审查，并随部署经验不断演进。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深度 · 三要素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49808" y="6355080"/>
            <a:ext cx="5600612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324817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主张四 · 深度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前沿企业不只是用得多，而是用得更深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47088"/>
            <a:ext cx="10692079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每周活跃用户中，使用高级能力的比例</a:t>
            </a:r>
          </a:p>
        </p:txBody>
      </p:sp>
      <p:sp>
        <p:nvSpPr>
          <p:cNvPr id="6" name="Rectangle 5"/>
          <p:cNvSpPr/>
          <p:nvPr/>
        </p:nvSpPr>
        <p:spPr>
          <a:xfrm>
            <a:off x="2121408" y="2798064"/>
            <a:ext cx="8321040" cy="9525"/>
          </a:xfrm>
          <a:prstGeom prst="rect">
            <a:avLst/>
          </a:prstGeom>
          <a:solidFill>
            <a:srgbClr val="CACFD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0301" y="2734056"/>
            <a:ext cx="998524" cy="128016"/>
          </a:xfrm>
          <a:prstGeom prst="rect">
            <a:avLst/>
          </a:prstGeom>
          <a:solidFill>
            <a:srgbClr val="A0BED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868826" y="2734056"/>
            <a:ext cx="6157569" cy="128016"/>
          </a:xfrm>
          <a:prstGeom prst="rect">
            <a:avLst/>
          </a:prstGeom>
          <a:solidFill>
            <a:srgbClr val="D1E0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774289" y="2702052"/>
            <a:ext cx="192024" cy="192024"/>
          </a:xfrm>
          <a:prstGeom prst="ellipse">
            <a:avLst/>
          </a:prstGeom>
          <a:solidFill>
            <a:srgbClr val="FFFFFF"/>
          </a:solidFill>
          <a:ln w="22225">
            <a:solidFill>
              <a:srgbClr val="6E7B8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184501" y="2980944"/>
            <a:ext cx="1371600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9%</a:t>
            </a:r>
          </a:p>
        </p:txBody>
      </p:sp>
      <p:sp>
        <p:nvSpPr>
          <p:cNvPr id="11" name="Oval 10"/>
          <p:cNvSpPr/>
          <p:nvPr/>
        </p:nvSpPr>
        <p:spPr>
          <a:xfrm>
            <a:off x="3763670" y="2692908"/>
            <a:ext cx="210312" cy="210312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183026" y="2304288"/>
            <a:ext cx="1371600" cy="2849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7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21%</a:t>
            </a:r>
          </a:p>
        </p:txBody>
      </p:sp>
      <p:sp>
        <p:nvSpPr>
          <p:cNvPr id="13" name="Oval 12"/>
          <p:cNvSpPr/>
          <p:nvPr/>
        </p:nvSpPr>
        <p:spPr>
          <a:xfrm>
            <a:off x="9921240" y="2692908"/>
            <a:ext cx="210312" cy="210312"/>
          </a:xfrm>
          <a:prstGeom prst="ellipse">
            <a:avLst/>
          </a:prstGeom>
          <a:solidFill>
            <a:srgbClr val="0B1B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340596" y="2304288"/>
            <a:ext cx="1371600" cy="2849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700" b="1">
                <a:solidFill>
                  <a:srgbClr val="0B1B3B"/>
                </a:solidFill>
                <a:latin typeface="微软雅黑"/>
                <a:ea typeface="微软雅黑"/>
                <a:cs typeface="微软雅黑"/>
              </a:rPr>
              <a:t>95%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2670048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2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插件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21408" y="4023360"/>
            <a:ext cx="8321040" cy="9525"/>
          </a:xfrm>
          <a:prstGeom prst="rect">
            <a:avLst/>
          </a:prstGeom>
          <a:solidFill>
            <a:srgbClr val="CACFD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2371039" y="3959352"/>
            <a:ext cx="1331366" cy="128016"/>
          </a:xfrm>
          <a:prstGeom prst="rect">
            <a:avLst/>
          </a:prstGeom>
          <a:solidFill>
            <a:srgbClr val="A0BED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2275027" y="3927348"/>
            <a:ext cx="192024" cy="192024"/>
          </a:xfrm>
          <a:prstGeom prst="ellipse">
            <a:avLst/>
          </a:prstGeom>
          <a:solidFill>
            <a:srgbClr val="FFFFFF"/>
          </a:solidFill>
          <a:ln w="22225">
            <a:solidFill>
              <a:srgbClr val="6E7B8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685239" y="4206240"/>
            <a:ext cx="1371600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3%</a:t>
            </a:r>
          </a:p>
        </p:txBody>
      </p:sp>
      <p:sp>
        <p:nvSpPr>
          <p:cNvPr id="20" name="Oval 19"/>
          <p:cNvSpPr/>
          <p:nvPr/>
        </p:nvSpPr>
        <p:spPr>
          <a:xfrm>
            <a:off x="3597249" y="3918204"/>
            <a:ext cx="210312" cy="210312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016605" y="3529584"/>
            <a:ext cx="1371600" cy="2849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7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19%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9808" y="3895344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2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技能</a:t>
            </a:r>
          </a:p>
        </p:txBody>
      </p:sp>
      <p:sp>
        <p:nvSpPr>
          <p:cNvPr id="23" name="Oval 22"/>
          <p:cNvSpPr/>
          <p:nvPr/>
        </p:nvSpPr>
        <p:spPr>
          <a:xfrm>
            <a:off x="754380" y="4887468"/>
            <a:ext cx="137160" cy="1371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6E7B8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5840" y="4882896"/>
            <a:ext cx="160020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一般企业</a:t>
            </a:r>
          </a:p>
        </p:txBody>
      </p:sp>
      <p:sp>
        <p:nvSpPr>
          <p:cNvPr id="25" name="Oval 24"/>
          <p:cNvSpPr/>
          <p:nvPr/>
        </p:nvSpPr>
        <p:spPr>
          <a:xfrm>
            <a:off x="2624327" y="4882896"/>
            <a:ext cx="146304" cy="146304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59" y="4882896"/>
            <a:ext cx="160020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前沿企业</a:t>
            </a:r>
          </a:p>
        </p:txBody>
      </p:sp>
      <p:sp>
        <p:nvSpPr>
          <p:cNvPr id="27" name="Oval 26"/>
          <p:cNvSpPr/>
          <p:nvPr/>
        </p:nvSpPr>
        <p:spPr>
          <a:xfrm>
            <a:off x="4498848" y="4882896"/>
            <a:ext cx="146304" cy="146304"/>
          </a:xfrm>
          <a:prstGeom prst="ellipse">
            <a:avLst/>
          </a:prstGeom>
          <a:solidFill>
            <a:srgbClr val="0B1B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754880" y="4882896"/>
            <a:ext cx="160020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OpenAI 内部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49808" y="5504688"/>
            <a:ext cx="22225" cy="274320"/>
          </a:xfrm>
          <a:prstGeom prst="rect">
            <a:avLst/>
          </a:prstGeom>
          <a:solidFill>
            <a:srgbClr val="ABB4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96112" y="5518403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口径：分母为每周活跃用户。OpenAI 为本公司内部员工数据，不属于企业客户样本，原文称之为「冰山一角」，此处仅用于说明深度应用的潜力上限；技能一项原文未给出内部数据。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深度 · 采用率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13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49808" y="6355080"/>
            <a:ext cx="610975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683396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成果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这些不是效率假设，是已经发生的业务结果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原文列出 8 家组织的公开成果，横跨安全、产品发布、理赔、诊断与研发。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1883664"/>
            <a:ext cx="10692079" cy="9525"/>
          </a:xfrm>
          <a:prstGeom prst="rect">
            <a:avLst/>
          </a:prstGeom>
          <a:solidFill>
            <a:srgbClr val="939AA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984248"/>
            <a:ext cx="1655064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成果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32888" y="1984248"/>
            <a:ext cx="1655064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组织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15968" y="1984248"/>
            <a:ext cx="6997903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原文描述的场景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2240216"/>
            <a:ext cx="16550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10–15×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32888" y="2240216"/>
            <a:ext cx="16550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思科 Cisco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5968" y="2240216"/>
            <a:ext cx="6997903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在相同时间内修复了更多软件漏洞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49808" y="2583497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2588069"/>
            <a:ext cx="16550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高达 10×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32888" y="2588069"/>
            <a:ext cx="16550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Arm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5968" y="2588069"/>
            <a:ext cx="6997903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在准确识别真正的安全漏洞方面表现更佳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49808" y="293135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2935922"/>
            <a:ext cx="16550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2 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32888" y="2935922"/>
            <a:ext cx="16550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LSEG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15968" y="2935922"/>
            <a:ext cx="6997903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AI 辅助的产品发布速度更快（原为 3–6 个月）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49808" y="3279203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40080" y="3270059"/>
            <a:ext cx="10911535" cy="338709"/>
          </a:xfrm>
          <a:prstGeom prst="rect">
            <a:avLst/>
          </a:prstGeom>
          <a:solidFill>
            <a:srgbClr val="F5ECC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3283775"/>
            <a:ext cx="16550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85–90%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32888" y="3283775"/>
            <a:ext cx="16550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Travelers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15968" y="3283775"/>
            <a:ext cx="6997903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客户借助其 AI 助手完成车险理赔申报的比例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49808" y="3627056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3631628"/>
            <a:ext cx="16550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40+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32888" y="3631628"/>
            <a:ext cx="16550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波士顿儿童医院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15968" y="3631628"/>
            <a:ext cx="6997903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诊断出此前悬而未决的罕见病病例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49808" y="3974909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49808" y="3979481"/>
            <a:ext cx="16550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5000 万日元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532888" y="3979481"/>
            <a:ext cx="16550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Zenken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315968" y="3979481"/>
            <a:ext cx="6997903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把外包工作转为内部处理而节省的年度成本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49808" y="4322762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49808" y="4327334"/>
            <a:ext cx="16550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30–60 分钟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532888" y="4327334"/>
            <a:ext cx="16550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维珍大西洋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15968" y="4327334"/>
            <a:ext cx="6997903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完成现有代码优化的耗时（原为 2 周）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49808" y="4670615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49808" y="4675187"/>
            <a:ext cx="16550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10×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532888" y="4675187"/>
            <a:ext cx="16550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英伟达 NVIDIA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315968" y="4675187"/>
            <a:ext cx="6997903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AI 研究与实验速度提升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49808" y="5018468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49808" y="5175504"/>
            <a:ext cx="10692079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这些数字横跨对外服务与内部产出 —— 与原文的判断一致：领先企业正把 AI 从提升内部生产力，扩展到面向客户的产品、服务及体验中。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49808" y="5504688"/>
            <a:ext cx="22225" cy="274320"/>
          </a:xfrm>
          <a:prstGeom prst="rect">
            <a:avLst/>
          </a:prstGeom>
          <a:solidFill>
            <a:srgbClr val="ABB4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96112" y="5518403"/>
            <a:ext cx="1054577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口径：各案例数字取自 OpenAI 官网各自案例页，彼此口径不统一（如「10–15×」「高达 10×」为区间或上限表述）；组织名称依据原文各案例链接指向的官方案例页。后四页按「安全 / 对外服务 / 企业职能 / 研发」逐一展开。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成果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14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49808" y="6355080"/>
            <a:ext cx="6618906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343110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案例 · 安全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把「找出漏洞」这件事本身交给智能体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两家做的是同一件事：不再靠人一遍遍读代码，而是先让智能体筛出真正的问题。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5847" y="1883664"/>
            <a:ext cx="6350" cy="3529584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7" name="Picture 6" descr="cisc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1865376"/>
            <a:ext cx="742135" cy="4206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9808" y="2359152"/>
            <a:ext cx="5053431" cy="2263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思科 Cisco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2651760"/>
            <a:ext cx="5053431" cy="1640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网络安全 · 软件工程</a:t>
            </a:r>
          </a:p>
        </p:txBody>
      </p:sp>
      <p:sp>
        <p:nvSpPr>
          <p:cNvPr id="10" name="Rectangle 9"/>
          <p:cNvSpPr/>
          <p:nvPr/>
        </p:nvSpPr>
        <p:spPr>
          <a:xfrm>
            <a:off x="749808" y="2889504"/>
            <a:ext cx="5053431" cy="841248"/>
          </a:xfrm>
          <a:prstGeom prst="rect">
            <a:avLst/>
          </a:prstGeom>
          <a:solidFill>
            <a:srgbClr val="F8F3E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87552" y="2999232"/>
            <a:ext cx="4577943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10–15×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7552" y="3474720"/>
            <a:ext cx="457794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缺陷修复吞吐量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3895344"/>
            <a:ext cx="5053431" cy="5920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8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在大规模 C/C++ 代码库里，用 Codex-CLI 的迭代式智能体自动修复缺陷 —— 以往数周的人工操作压缩到数小时。另一条工作流分析 15 个以上互联仓库的构建日志与依赖关系图。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49808" y="4718304"/>
            <a:ext cx="5053431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4846320"/>
            <a:ext cx="1097280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−20%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01952" y="4892040"/>
            <a:ext cx="3901287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15 个以上互联仓库的构建时间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5157216"/>
            <a:ext cx="1097280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1,500 小时+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01952" y="5202936"/>
            <a:ext cx="3901287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每月省下的工程工时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9808" y="5577840"/>
            <a:ext cx="5053431" cy="1531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Splunk 团队把 React 18 迁到 19：数周 → 数天</a:t>
            </a:r>
          </a:p>
        </p:txBody>
      </p:sp>
      <p:pic>
        <p:nvPicPr>
          <p:cNvPr id="20" name="Picture 19" descr="ar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455" y="1865376"/>
            <a:ext cx="1206317" cy="42062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388455" y="2359152"/>
            <a:ext cx="5053431" cy="2263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Arm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88455" y="2651760"/>
            <a:ext cx="5053431" cy="1640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半导体 IP · 软件安全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88455" y="2889504"/>
            <a:ext cx="5053431" cy="841248"/>
          </a:xfrm>
          <a:prstGeom prst="rect">
            <a:avLst/>
          </a:prstGeom>
          <a:solidFill>
            <a:srgbClr val="E2E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26199" y="2999232"/>
            <a:ext cx="4577943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>
                <a:solidFill>
                  <a:srgbClr val="0B1B3B"/>
                </a:solidFill>
                <a:latin typeface="微软雅黑"/>
                <a:ea typeface="微软雅黑"/>
                <a:cs typeface="微软雅黑"/>
              </a:rPr>
              <a:t>高达 10×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26199" y="3474720"/>
            <a:ext cx="4577943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准确识别真正的安全漏洞（真实阳性率）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88455" y="3895344"/>
            <a:ext cx="5053431" cy="3947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8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开源智能体安全框架 Metis 已运行在 130 多个软件项目上，计划 2026 年底在 Arm 全公司推广。内部基准未使用 AI 训练数据。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388455" y="4718304"/>
            <a:ext cx="5053431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388455" y="4846320"/>
            <a:ext cx="1097280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0B1B3B"/>
                </a:solidFill>
                <a:latin typeface="微软雅黑"/>
                <a:ea typeface="微软雅黑"/>
                <a:cs typeface="微软雅黑"/>
              </a:rPr>
              <a:t>130+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40599" y="4892040"/>
            <a:ext cx="3901287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已在运行 Metis 的软件项目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88455" y="5157216"/>
            <a:ext cx="1097280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0B1B3B"/>
                </a:solidFill>
                <a:latin typeface="微软雅黑"/>
                <a:ea typeface="微软雅黑"/>
                <a:cs typeface="微软雅黑"/>
              </a:rPr>
              <a:t>−50%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540599" y="5202936"/>
            <a:ext cx="3901287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相比领先静态分析工具的误报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88455" y="5577840"/>
            <a:ext cx="5053431" cy="1531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RAG 架构 · C/C++ · Python · Rust · Verilog · 底层 GPT-5.5-Cyber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49808" y="5870448"/>
            <a:ext cx="22225" cy="274320"/>
          </a:xfrm>
          <a:prstGeom prst="rect">
            <a:avLst/>
          </a:prstGeom>
          <a:solidFill>
            <a:srgbClr val="ABB4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96112" y="5884164"/>
            <a:ext cx="10545775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来源：本页两个案例的数字均取自原文案例卡「了解更多」链接指向的 OpenAI / Arm 官方案例页，非主报告正文口径。Arm 的 10 倍原文表述为「高达」，且其内部基准未使用 AI 训练数据。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案例 · 安全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15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49808" y="6355080"/>
            <a:ext cx="7128052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852257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案例 · 对外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把 AI 装进交付的最后一公里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前一组是把 AI 交给内部团队；这两家把它直接放到了最终用户和患者面前。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5847" y="1883664"/>
            <a:ext cx="6350" cy="3529584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7" name="Picture 6" descr="travel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1914628"/>
            <a:ext cx="1417320" cy="32211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9808" y="2359152"/>
            <a:ext cx="5053431" cy="2263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Travelers 保险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2651760"/>
            <a:ext cx="5053431" cy="1640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车险与财产理赔 · 北美 · OpenAI Realtime API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2871216"/>
            <a:ext cx="5053431" cy="5811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44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85–90%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493008"/>
            <a:ext cx="5053431" cy="1893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使用 AI 助手的客户中，通过 AI 完成理赔申请的比例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3986784"/>
            <a:ext cx="5053431" cy="3947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8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理赔助手由 OpenAI 实时模型 API 驱动，是一套完全自主的语音方案：通过自然对话引导客户完成汽车财产损失首次报损，回答保单问题、收集信息并提交申请。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49808" y="4626864"/>
            <a:ext cx="1586941" cy="749808"/>
          </a:xfrm>
          <a:prstGeom prst="rect">
            <a:avLst/>
          </a:prstGeom>
          <a:solidFill>
            <a:srgbClr val="FBF8E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77824" y="4736592"/>
            <a:ext cx="1330909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2 个月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7824" y="5010912"/>
            <a:ext cx="1330909" cy="1485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8 个州上线后扩展至全美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483053" y="4626864"/>
            <a:ext cx="1586941" cy="749808"/>
          </a:xfrm>
          <a:prstGeom prst="rect">
            <a:avLst/>
          </a:prstGeom>
          <a:solidFill>
            <a:srgbClr val="FBF8E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611069" y="4736592"/>
            <a:ext cx="1330909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150 万件+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11069" y="5010912"/>
            <a:ext cx="1330909" cy="1485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上一年处理的理赔申请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216298" y="4626864"/>
            <a:ext cx="1586941" cy="749808"/>
          </a:xfrm>
          <a:prstGeom prst="rect">
            <a:avLst/>
          </a:prstGeom>
          <a:solidFill>
            <a:srgbClr val="FBF8E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44314" y="4736592"/>
            <a:ext cx="1330909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230 亿美元+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44314" y="5010912"/>
            <a:ext cx="1330909" cy="1485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同期赔付损失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9808" y="5577840"/>
            <a:ext cx="5053431" cy="1531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灾害事件可能在短短几天内产生 10 万件以上申请</a:t>
            </a:r>
          </a:p>
        </p:txBody>
      </p:sp>
      <p:pic>
        <p:nvPicPr>
          <p:cNvPr id="23" name="Picture 22" descr="bost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455" y="1865376"/>
            <a:ext cx="952447" cy="42062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388455" y="2359152"/>
            <a:ext cx="5053431" cy="2263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波士顿儿童医院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88455" y="2651760"/>
            <a:ext cx="5053431" cy="1640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儿科医疗 · 全球最大儿科机构之一 · 每年近 100 万次门诊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88455" y="2871216"/>
            <a:ext cx="5053431" cy="5811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4400" b="1">
                <a:solidFill>
                  <a:srgbClr val="0B1B3B"/>
                </a:solidFill>
                <a:latin typeface="微软雅黑"/>
                <a:ea typeface="微软雅黑"/>
                <a:cs typeface="微软雅黑"/>
              </a:rPr>
              <a:t>40+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88455" y="3493008"/>
            <a:ext cx="5053431" cy="1893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「遗传学家副驾驶」给出的、此前被认为不可能的罕见病诊断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8455" y="3986784"/>
            <a:ext cx="5053431" cy="3947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8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罕见病牵涉碎片化的遗传数据、不完整的病史和庞杂的文献，医生来不及在每一次诊断中把它们全部综合起来。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388455" y="4626864"/>
            <a:ext cx="1586941" cy="749808"/>
          </a:xfrm>
          <a:prstGeom prst="rect">
            <a:avLst/>
          </a:prstGeom>
          <a:solidFill>
            <a:srgbClr val="EDF3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16471" y="4736592"/>
            <a:ext cx="1330909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50+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16471" y="5010912"/>
            <a:ext cx="1330909" cy="1485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项流程自动化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21700" y="4626864"/>
            <a:ext cx="1586941" cy="749808"/>
          </a:xfrm>
          <a:prstGeom prst="rect">
            <a:avLst/>
          </a:prstGeom>
          <a:solidFill>
            <a:srgbClr val="EDF3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249716" y="4736592"/>
            <a:ext cx="1330909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60,000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49716" y="5010912"/>
            <a:ext cx="1330909" cy="1485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小时节省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854946" y="4626864"/>
            <a:ext cx="1586941" cy="749808"/>
          </a:xfrm>
          <a:prstGeom prst="rect">
            <a:avLst/>
          </a:prstGeom>
          <a:solidFill>
            <a:srgbClr val="EDF3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982962" y="4736592"/>
            <a:ext cx="1330909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700 万美元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982962" y="5010912"/>
            <a:ext cx="1330909" cy="1485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重新配置的劳动力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88455" y="5577840"/>
            <a:ext cx="5053431" cy="1531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超过三分之一的员工日常使用 AI：临床、研究与行政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49808" y="5870448"/>
            <a:ext cx="22225" cy="274320"/>
          </a:xfrm>
          <a:prstGeom prst="rect">
            <a:avLst/>
          </a:prstGeom>
          <a:solidFill>
            <a:srgbClr val="ABB4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96112" y="5884164"/>
            <a:ext cx="1054577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口径：本页数据取自原文案例卡「了解更多」链接指向的 OpenAI 官方案例页。Travelers 案例页头部标注「90%」，正文与原文卡片均为 85–90%，本页取后者；「上一年」指该案例页发布前一年（页面日期 2026 年 6 月 2 日）。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案例 · 对外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16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49808" y="6355080"/>
            <a:ext cx="763719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36140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案例 · 职能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不是给工程部开一个口子，是铺到每一个职能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两家公司做的都不是试点 —— 都是全公司范围铺开，然后重写工作流。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5847" y="1883664"/>
            <a:ext cx="6350" cy="3529584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7" name="Picture 6" descr="lse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1865376"/>
            <a:ext cx="1226158" cy="4206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9808" y="2359152"/>
            <a:ext cx="5053431" cy="2263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伦敦证券交易所集团 LSEG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2651760"/>
            <a:ext cx="5053431" cy="1640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金融数据基础设施 · 约 190 个市场 · 4 万家以上机构客户 · 2.7 万名员工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2907792"/>
            <a:ext cx="5053431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产品发布周期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49808" y="3127248"/>
            <a:ext cx="2084831" cy="548640"/>
          </a:xfrm>
          <a:prstGeom prst="rect">
            <a:avLst/>
          </a:prstGeom>
          <a:solidFill>
            <a:srgbClr val="E7EAE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0976" y="3273552"/>
            <a:ext cx="1682495" cy="3185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900" b="1">
                <a:solidFill>
                  <a:srgbClr val="6E767F"/>
                </a:solidFill>
                <a:latin typeface="微软雅黑"/>
                <a:ea typeface="微软雅黑"/>
                <a:cs typeface="微软雅黑"/>
              </a:rPr>
              <a:t>3–6 个月</a:t>
            </a:r>
          </a:p>
        </p:txBody>
      </p:sp>
      <p:sp>
        <p:nvSpPr>
          <p:cNvPr id="13" name="Freeform 12"/>
          <p:cNvSpPr/>
          <p:nvPr/>
        </p:nvSpPr>
        <p:spPr>
          <a:xfrm>
            <a:off x="2980944" y="3401568"/>
            <a:ext cx="347471" cy="0"/>
          </a:xfrm>
          <a:custGeom>
            <a:avLst/>
            <a:gdLst/>
            <a:ahLst/>
            <a:cxnLst/>
            <a:rect l="l" t="t" r="r" b="b"/>
            <a:pathLst>
              <a:path w="347471" h="0">
                <a:moveTo>
                  <a:pt x="0" y="0"/>
                </a:moveTo>
                <a:lnTo>
                  <a:pt x="347471" y="0"/>
                </a:lnTo>
              </a:path>
            </a:pathLst>
          </a:custGeom>
          <a:noFill/>
          <a:ln w="25400">
            <a:solidFill>
              <a:srgbClr val="B4B9C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 rot="5400000">
            <a:off x="3200400" y="3291840"/>
            <a:ext cx="219456" cy="219456"/>
          </a:xfrm>
          <a:prstGeom prst="triangle">
            <a:avLst/>
          </a:prstGeom>
          <a:solidFill>
            <a:srgbClr val="B4B9C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621024" y="3127248"/>
            <a:ext cx="2084831" cy="5486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822191" y="3273552"/>
            <a:ext cx="1682495" cy="3185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900" b="1">
                <a:solidFill>
                  <a:srgbClr val="F4F4F5"/>
                </a:solidFill>
                <a:latin typeface="微软雅黑"/>
                <a:ea typeface="微软雅黑"/>
                <a:cs typeface="微软雅黑"/>
              </a:rPr>
              <a:t>2 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3785615"/>
            <a:ext cx="5053431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多数产品已进入两周一次的发布节奏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49808" y="4096512"/>
            <a:ext cx="5053431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9808" y="4206240"/>
            <a:ext cx="5053431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客户对项目成果的心理预期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9808" y="4425696"/>
            <a:ext cx="1463040" cy="251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500" b="1">
                <a:solidFill>
                  <a:srgbClr val="7D848D"/>
                </a:solidFill>
                <a:latin typeface="微软雅黑"/>
                <a:ea typeface="微软雅黑"/>
                <a:cs typeface="微软雅黑"/>
              </a:rPr>
              <a:t>9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76272" y="4462272"/>
            <a:ext cx="402336" cy="2179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78608" y="4425696"/>
            <a:ext cx="3224631" cy="251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几周甚至几天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9808" y="4754880"/>
            <a:ext cx="5053431" cy="1828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数周内赋能全球数千名员工；客户从提出需求到上线生产环境约 4 周。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9808" y="5394960"/>
            <a:ext cx="5053431" cy="1531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「最具影响力的员工不仅在使用 AI —— 他们还在彻底挑战自己的工作方式。」</a:t>
            </a:r>
          </a:p>
        </p:txBody>
      </p:sp>
      <p:pic>
        <p:nvPicPr>
          <p:cNvPr id="25" name="Picture 24" descr="zenk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455" y="1899354"/>
            <a:ext cx="1417320" cy="352666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388455" y="2359152"/>
            <a:ext cx="5053431" cy="2263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Zenken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88455" y="2651760"/>
            <a:ext cx="5053431" cy="1640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日本 · 网络营销 + 海外人力资源 · 日本首批全公司部署 ChatGPT Enterprise 的公司之一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8455" y="2907792"/>
            <a:ext cx="5053431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销售流程各阶段的提升幅度（相对采用 ChatGPT 之前）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88455" y="3218688"/>
            <a:ext cx="13898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通过初审的提案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906359" y="3268980"/>
            <a:ext cx="2340864" cy="105156"/>
          </a:xfrm>
          <a:prstGeom prst="rect">
            <a:avLst/>
          </a:prstGeom>
          <a:solidFill>
            <a:srgbClr val="E2E6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906359" y="3268980"/>
            <a:ext cx="1365504" cy="105156"/>
          </a:xfrm>
          <a:prstGeom prst="rect">
            <a:avLst/>
          </a:prstGeom>
          <a:solidFill>
            <a:srgbClr val="9CBBD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375239" y="3172968"/>
            <a:ext cx="106070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0B1B3B"/>
                </a:solidFill>
                <a:latin typeface="微软雅黑"/>
                <a:ea typeface="微软雅黑"/>
                <a:cs typeface="微软雅黑"/>
              </a:rPr>
              <a:t>+15–20%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88455" y="3566160"/>
            <a:ext cx="13898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新交易赢单率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906359" y="3616452"/>
            <a:ext cx="2340864" cy="105156"/>
          </a:xfrm>
          <a:prstGeom prst="rect">
            <a:avLst/>
          </a:prstGeom>
          <a:solidFill>
            <a:srgbClr val="E2E6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906359" y="3616452"/>
            <a:ext cx="585216" cy="105156"/>
          </a:xfrm>
          <a:prstGeom prst="rect">
            <a:avLst/>
          </a:prstGeom>
          <a:solidFill>
            <a:srgbClr val="9CBBD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375239" y="3520440"/>
            <a:ext cx="106070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0B1B3B"/>
                </a:solidFill>
                <a:latin typeface="微软雅黑"/>
                <a:ea typeface="微软雅黑"/>
                <a:cs typeface="微软雅黑"/>
              </a:rPr>
              <a:t>+5–10%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88455" y="3913632"/>
            <a:ext cx="13898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最终提案获批率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906359" y="3963924"/>
            <a:ext cx="2340864" cy="105156"/>
          </a:xfrm>
          <a:prstGeom prst="rect">
            <a:avLst/>
          </a:prstGeom>
          <a:solidFill>
            <a:srgbClr val="E2E6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906359" y="3963924"/>
            <a:ext cx="2340864" cy="105156"/>
          </a:xfrm>
          <a:prstGeom prst="rect">
            <a:avLst/>
          </a:prstGeom>
          <a:solidFill>
            <a:srgbClr val="9CBBD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375239" y="3867912"/>
            <a:ext cx="106070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0B1B3B"/>
                </a:solidFill>
                <a:latin typeface="微软雅黑"/>
                <a:ea typeface="微软雅黑"/>
                <a:cs typeface="微软雅黑"/>
              </a:rPr>
              <a:t>约 +30%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388455" y="4370832"/>
            <a:ext cx="5053431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388455" y="4517136"/>
            <a:ext cx="5053431" cy="4358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26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5,000 万日元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88455" y="4956048"/>
            <a:ext cx="5053431" cy="1828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年度外包成本节省 —— 以前外包的工作，现在越来越多地在内部完成。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88455" y="5394960"/>
            <a:ext cx="5053431" cy="1531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每周活跃使用率 &gt; 90%，员工平均每人每月发送约 900 条消息。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49808" y="5797296"/>
            <a:ext cx="22225" cy="274320"/>
          </a:xfrm>
          <a:prstGeom prst="rect">
            <a:avLst/>
          </a:prstGeom>
          <a:solidFill>
            <a:srgbClr val="ABB4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96112" y="5811012"/>
            <a:ext cx="10545775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口径：LSEG 两组「之前 → 之后」均为案例页原文表述，非本文折算；Zenken 三条为区间，条长按区间中值绘制；5,000 万日元为年度成本节省额，与前三者不同量纲，不可相加。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案例 · 职能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17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49808" y="6355080"/>
            <a:ext cx="8146346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870550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案例 · 研发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被压缩的，是「同一件事要花多久」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两家都把 Codex 当成默认工程工具，而不只是编辑器里的补全。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5847" y="1883664"/>
            <a:ext cx="6350" cy="3529584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7" name="Picture 6" descr="virg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1891096"/>
            <a:ext cx="1417320" cy="36918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9808" y="2359152"/>
            <a:ext cx="5053431" cy="2263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维珍大西洋 Virgin Atlantic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2651760"/>
            <a:ext cx="5053431" cy="1640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航空 · 移动端 App 与内部数据系统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2907792"/>
            <a:ext cx="5053431" cy="3947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8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新版 App 在圣诞出行高峰前上线 —— 那是全年软件缺陷风险最高的时段之一。结果是接近完整的单元测试覆盖率，零 P1 缺陷。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59" y="4480560"/>
            <a:ext cx="1904923" cy="9525"/>
          </a:xfrm>
          <a:prstGeom prst="rect">
            <a:avLst/>
          </a:prstGeom>
          <a:solidFill>
            <a:srgbClr val="BDC2C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825163" y="4480560"/>
            <a:ext cx="1904923" cy="9525"/>
          </a:xfrm>
          <a:prstGeom prst="rect">
            <a:avLst/>
          </a:prstGeom>
          <a:solidFill>
            <a:srgbClr val="BDC2C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31519" y="4389120"/>
            <a:ext cx="182880" cy="18288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939AA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629503" y="4379976"/>
            <a:ext cx="201168" cy="201168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3675887"/>
            <a:ext cx="2103120" cy="3185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900" b="1">
                <a:solidFill>
                  <a:srgbClr val="727A83"/>
                </a:solidFill>
                <a:latin typeface="微软雅黑"/>
                <a:ea typeface="微软雅黑"/>
                <a:cs typeface="微软雅黑"/>
              </a:rPr>
              <a:t>2 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8" y="4023360"/>
            <a:ext cx="237744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旧：人工重构一块遗留代码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08679" y="3675887"/>
            <a:ext cx="2194560" cy="3185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9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30–60 分钟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25799" y="4023360"/>
            <a:ext cx="237744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新：同一件事交给 Codex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46171" y="4206240"/>
            <a:ext cx="1060704" cy="234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4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≈ 100×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9808" y="4700016"/>
            <a:ext cx="5053431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4846320"/>
            <a:ext cx="1115568" cy="251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500" b="1">
                <a:solidFill>
                  <a:srgbClr val="0B1B3B"/>
                </a:solidFill>
                <a:latin typeface="微软雅黑"/>
                <a:ea typeface="微软雅黑"/>
                <a:cs typeface="微软雅黑"/>
              </a:rPr>
              <a:t>−78–80%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38528" y="4901183"/>
            <a:ext cx="3864711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代码库体积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9808" y="5212080"/>
            <a:ext cx="1115568" cy="251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500" b="1">
                <a:solidFill>
                  <a:srgbClr val="0B1B3B"/>
                </a:solidFill>
                <a:latin typeface="微软雅黑"/>
                <a:ea typeface="微软雅黑"/>
                <a:cs typeface="微软雅黑"/>
              </a:rPr>
              <a:t>1 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38528" y="5266944"/>
            <a:ext cx="3864711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从 Figma 原型到完整前端应用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9808" y="5577840"/>
            <a:ext cx="5053431" cy="1531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Codex 从补全工具变成了默认的工程交付方式。</a:t>
            </a:r>
          </a:p>
        </p:txBody>
      </p:sp>
      <p:pic>
        <p:nvPicPr>
          <p:cNvPr id="26" name="Picture 25" descr="nvid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455" y="1920832"/>
            <a:ext cx="1417320" cy="30971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388455" y="2359152"/>
            <a:ext cx="5053431" cy="2263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英伟达 NVIDIA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8455" y="2651760"/>
            <a:ext cx="5053431" cy="1640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芯片 · 工程与研究 · Codex 运行在自有 GB200 / GB300 上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88455" y="2907792"/>
            <a:ext cx="2416987" cy="4358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26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10×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88455" y="3401568"/>
            <a:ext cx="2416987" cy="175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运行机器学习实验的速度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024899" y="2907792"/>
            <a:ext cx="2416987" cy="4358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26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约 20×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24899" y="3401568"/>
            <a:ext cx="2416987" cy="175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旧 Python 仓库改写为 Rust 后的效率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388455" y="3895344"/>
            <a:ext cx="5053431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388455" y="4023360"/>
            <a:ext cx="5053431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研究流程本身被自动化了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88455" y="4315968"/>
            <a:ext cx="5053431" cy="1854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识别研究方向 → 写出实验脚本 → 在远程机器上跑完。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88455" y="4572000"/>
            <a:ext cx="5053431" cy="1854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分析师不再为登录和配置远程主机操心。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88455" y="5047488"/>
            <a:ext cx="5053431" cy="1854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0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工程侧：把一个内部平台从 MVP 推到生产就绪；一个内部播客录制应用只用了几小时。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88455" y="5577840"/>
            <a:ext cx="5053431" cy="1531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同类软件因隐私限制通常需要采购数周。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49808" y="5870448"/>
            <a:ext cx="22225" cy="274320"/>
          </a:xfrm>
          <a:prstGeom prst="rect">
            <a:avLst/>
          </a:prstGeom>
          <a:solidFill>
            <a:srgbClr val="ABB4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96112" y="5884164"/>
            <a:ext cx="1054577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口径：本页数据取自原文案例卡「了解更多」链接指向的 OpenAI 官方案例页（Virgin Atlantic 与 NVIDIA 的案例页仅有英文版，此处为本文转述）。「≈ 100×」为按 2 周 ÷ 30–60 分钟折算的推算值，非原文数字。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案例 · 研发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18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49808" y="6355080"/>
            <a:ext cx="8655492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9379697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行业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不存在单一的「领跑榜单」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同一个行业在不同指标上名次差异很大 —— 排名取决于你用哪把尺子量。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1883664"/>
            <a:ext cx="10692079" cy="9525"/>
          </a:xfrm>
          <a:prstGeom prst="rect">
            <a:avLst/>
          </a:prstGeom>
          <a:solidFill>
            <a:srgbClr val="939AA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002536"/>
            <a:ext cx="3246120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行业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70248" y="2002536"/>
            <a:ext cx="1587169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ChatGPT 采用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31737" y="2002536"/>
            <a:ext cx="1587169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ChatGPT 使用强度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93227" y="2002536"/>
            <a:ext cx="1587169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Codex 采用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854717" y="2002536"/>
            <a:ext cx="1587169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API 调用强度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2363660"/>
            <a:ext cx="324612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艺术、娱乐与休闲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08384" y="2313368"/>
            <a:ext cx="310896" cy="274320"/>
          </a:xfrm>
          <a:prstGeom prst="rect">
            <a:avLst/>
          </a:prstGeom>
          <a:solidFill>
            <a:srgbClr val="0B1B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270248" y="234994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769874" y="2313368"/>
            <a:ext cx="310896" cy="274320"/>
          </a:xfrm>
          <a:prstGeom prst="rect">
            <a:avLst/>
          </a:prstGeom>
          <a:solidFill>
            <a:srgbClr val="D2E0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31737" y="234994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93227" y="234994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7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492854" y="2313368"/>
            <a:ext cx="310896" cy="274320"/>
          </a:xfrm>
          <a:prstGeom prst="rect">
            <a:avLst/>
          </a:prstGeom>
          <a:solidFill>
            <a:srgbClr val="D2E0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854717" y="234994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9808" y="26379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2729420"/>
            <a:ext cx="324612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金融与保险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908384" y="2679128"/>
            <a:ext cx="310896" cy="274320"/>
          </a:xfrm>
          <a:prstGeom prst="rect">
            <a:avLst/>
          </a:prstGeom>
          <a:solidFill>
            <a:srgbClr val="A1BFD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270248" y="271570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31737" y="271570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8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631364" y="2679128"/>
            <a:ext cx="310896" cy="274320"/>
          </a:xfrm>
          <a:prstGeom prst="rect">
            <a:avLst/>
          </a:prstGeom>
          <a:solidFill>
            <a:srgbClr val="D2E0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993227" y="271570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54717" y="271570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5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49808" y="300374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" y="3095180"/>
            <a:ext cx="324612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信息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908384" y="3044888"/>
            <a:ext cx="310896" cy="274320"/>
          </a:xfrm>
          <a:prstGeom prst="rect">
            <a:avLst/>
          </a:prstGeom>
          <a:solidFill>
            <a:srgbClr val="D2E0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270248" y="308146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31737" y="308146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631364" y="3044888"/>
            <a:ext cx="310896" cy="274320"/>
          </a:xfrm>
          <a:prstGeom prst="rect">
            <a:avLst/>
          </a:prstGeom>
          <a:solidFill>
            <a:srgbClr val="A1BFD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993227" y="308146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492854" y="3044888"/>
            <a:ext cx="310896" cy="274320"/>
          </a:xfrm>
          <a:prstGeom prst="rect">
            <a:avLst/>
          </a:prstGeom>
          <a:solidFill>
            <a:srgbClr val="D2E0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854717" y="308146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49808" y="336950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9808" y="3460940"/>
            <a:ext cx="324612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专业、科学与技术服务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908384" y="3410648"/>
            <a:ext cx="310896" cy="274320"/>
          </a:xfrm>
          <a:prstGeom prst="rect">
            <a:avLst/>
          </a:prstGeom>
          <a:solidFill>
            <a:srgbClr val="D2E0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270248" y="344722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769874" y="3410648"/>
            <a:ext cx="310896" cy="274320"/>
          </a:xfrm>
          <a:prstGeom prst="rect">
            <a:avLst/>
          </a:prstGeom>
          <a:solidFill>
            <a:srgbClr val="A1BFD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131737" y="344722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43" name="Rectangle 42"/>
          <p:cNvSpPr/>
          <p:nvPr/>
        </p:nvSpPr>
        <p:spPr>
          <a:xfrm>
            <a:off x="8631364" y="3410648"/>
            <a:ext cx="310896" cy="274320"/>
          </a:xfrm>
          <a:prstGeom prst="rect">
            <a:avLst/>
          </a:prstGeom>
          <a:solidFill>
            <a:srgbClr val="0B1B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993227" y="344722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0492854" y="3410648"/>
            <a:ext cx="310896" cy="274320"/>
          </a:xfrm>
          <a:prstGeom prst="rect">
            <a:avLst/>
          </a:prstGeom>
          <a:solidFill>
            <a:srgbClr val="0B1B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854717" y="344722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49808" y="373526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49808" y="3826700"/>
            <a:ext cx="324612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建筑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270248" y="381298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5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769874" y="3776408"/>
            <a:ext cx="310896" cy="274320"/>
          </a:xfrm>
          <a:prstGeom prst="rect">
            <a:avLst/>
          </a:prstGeom>
          <a:solidFill>
            <a:srgbClr val="D2E0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131737" y="381298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993227" y="381298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8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854717" y="381298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8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49808" y="410102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49808" y="4192460"/>
            <a:ext cx="324612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制造业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270248" y="417874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6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769874" y="4142168"/>
            <a:ext cx="310896" cy="274320"/>
          </a:xfrm>
          <a:prstGeom prst="rect">
            <a:avLst/>
          </a:prstGeom>
          <a:solidFill>
            <a:srgbClr val="0B1B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131737" y="417874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59" name="Rectangle 58"/>
          <p:cNvSpPr/>
          <p:nvPr/>
        </p:nvSpPr>
        <p:spPr>
          <a:xfrm>
            <a:off x="8631364" y="4142168"/>
            <a:ext cx="310896" cy="274320"/>
          </a:xfrm>
          <a:prstGeom prst="rect">
            <a:avLst/>
          </a:prstGeom>
          <a:solidFill>
            <a:srgbClr val="D2E0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7993227" y="417874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854717" y="417874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7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49808" y="44667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49808" y="4558220"/>
            <a:ext cx="324612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医疗保健与社会援助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270248" y="454450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7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131737" y="454450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6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993227" y="454450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6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9854717" y="454450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6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49808" y="483254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49808" y="4923980"/>
            <a:ext cx="324612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零售贸易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270248" y="491026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8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131737" y="491026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7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993227" y="491026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5</a:t>
            </a:r>
          </a:p>
        </p:txBody>
      </p:sp>
      <p:sp>
        <p:nvSpPr>
          <p:cNvPr id="73" name="Rectangle 72"/>
          <p:cNvSpPr/>
          <p:nvPr/>
        </p:nvSpPr>
        <p:spPr>
          <a:xfrm>
            <a:off x="10492854" y="4873688"/>
            <a:ext cx="310896" cy="274320"/>
          </a:xfrm>
          <a:prstGeom prst="rect">
            <a:avLst/>
          </a:prstGeom>
          <a:solidFill>
            <a:srgbClr val="A1BFD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9854717" y="4910264"/>
            <a:ext cx="1587169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11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49808" y="519830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749808" y="5289740"/>
            <a:ext cx="10692079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专业与科学服务业在 Codex 采用率和 API 调用强度上领先；艺术、娱乐与休闲在 ChatGPT 采用率上领先；制造业的 ChatGPT 使用强度最高，Codex 与 API 强度却排名靠后。</a:t>
            </a:r>
          </a:p>
        </p:txBody>
      </p:sp>
      <p:sp>
        <p:nvSpPr>
          <p:cNvPr id="77" name="Rectangle 76"/>
          <p:cNvSpPr/>
          <p:nvPr/>
        </p:nvSpPr>
        <p:spPr>
          <a:xfrm>
            <a:off x="749808" y="5779008"/>
            <a:ext cx="22225" cy="274320"/>
          </a:xfrm>
          <a:prstGeom prst="rect">
            <a:avLst/>
          </a:prstGeom>
          <a:solidFill>
            <a:srgbClr val="ABB4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896112" y="5792724"/>
            <a:ext cx="10545775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0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口径：排名基于过去一个月的采用与使用强度指标，1 为最高。原文同时给出各指标较上月的位次变化，本页未标注。色深仅表示名次先后，不代表分差大小。</a:t>
            </a:r>
          </a:p>
        </p:txBody>
      </p:sp>
      <p:sp>
        <p:nvSpPr>
          <p:cNvPr id="79" name="Rectangle 78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行业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19</a:t>
            </a:r>
          </a:p>
        </p:txBody>
      </p:sp>
      <p:sp>
        <p:nvSpPr>
          <p:cNvPr id="82" name="Rectangle 81"/>
          <p:cNvSpPr/>
          <p:nvPr/>
        </p:nvSpPr>
        <p:spPr>
          <a:xfrm>
            <a:off x="749808" y="6355080"/>
            <a:ext cx="916463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988884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B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主张五 · 瓶颈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发现更多问题，不等于系统更安全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28800"/>
            <a:ext cx="3417722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B6BBC4"/>
                </a:solidFill>
                <a:latin typeface="微软雅黑"/>
                <a:ea typeface="微软雅黑"/>
                <a:cs typeface="微软雅黑"/>
              </a:rPr>
              <a:t>AI 一边创造新的交付方式，一边重塑安全格局。模型已经能分析庞大代码库、调查漏洞、支持多步骤的安全工作。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761488"/>
            <a:ext cx="3417722" cy="9052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54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10×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803904"/>
            <a:ext cx="3417722" cy="3893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6000"/>
              </a:lnSpc>
            </a:pPr>
            <a:r>
              <a:rPr sz="1050" b="0">
                <a:solidFill>
                  <a:srgbClr val="B6BBC4"/>
                </a:solidFill>
                <a:latin typeface="微软雅黑"/>
                <a:ea typeface="微软雅黑"/>
                <a:cs typeface="微软雅黑"/>
              </a:rPr>
              <a:t>Arm 借助 Codex 在准确识别真正的安全漏洞上表现最佳，原文表述为「高达」。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663440"/>
            <a:ext cx="3417722" cy="3426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950" b="0">
                <a:solidFill>
                  <a:srgbClr val="999FAD"/>
                </a:solidFill>
                <a:latin typeface="微软雅黑"/>
                <a:ea typeface="微软雅黑"/>
                <a:cs typeface="微软雅黑"/>
              </a:rPr>
              <a:t>OpenAI Daybreak 汇集前沿的网络安全模型、企业安全工具与合作伙伴生态。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6986" y="1828800"/>
            <a:ext cx="7054900" cy="1051560"/>
          </a:xfrm>
          <a:prstGeom prst="rect">
            <a:avLst/>
          </a:prstGeom>
          <a:solidFill>
            <a:srgbClr val="1C2B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1306" y="1993392"/>
            <a:ext cx="6506260" cy="234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发现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1306" y="2331720"/>
            <a:ext cx="650626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B6BBC4"/>
                </a:solidFill>
                <a:latin typeface="微软雅黑"/>
                <a:ea typeface="微软雅黑"/>
                <a:cs typeface="微软雅黑"/>
              </a:rPr>
              <a:t>扫出更多问题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1306" y="2587752"/>
            <a:ext cx="6506260" cy="1828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00" b="0">
                <a:solidFill>
                  <a:srgbClr val="B6BBC4"/>
                </a:solidFill>
                <a:latin typeface="微软雅黑"/>
                <a:ea typeface="微软雅黑"/>
                <a:cs typeface="微软雅黑"/>
              </a:rPr>
              <a:t>模型找出的漏洞数量远超以往。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6986" y="3017520"/>
            <a:ext cx="7054900" cy="1051560"/>
          </a:xfrm>
          <a:prstGeom prst="rect">
            <a:avLst/>
          </a:prstGeom>
          <a:solidFill>
            <a:srgbClr val="1C2B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61306" y="3182112"/>
            <a:ext cx="6506260" cy="234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定级与排序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1306" y="3520439"/>
            <a:ext cx="650626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B6BBC4"/>
                </a:solidFill>
                <a:latin typeface="微软雅黑"/>
                <a:ea typeface="微软雅黑"/>
                <a:cs typeface="微软雅黑"/>
              </a:rPr>
              <a:t>哪些值得先修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1306" y="3776472"/>
            <a:ext cx="6506260" cy="1828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00" b="0">
                <a:solidFill>
                  <a:srgbClr val="B6BBC4"/>
                </a:solidFill>
                <a:latin typeface="微软雅黑"/>
                <a:ea typeface="微软雅黑"/>
                <a:cs typeface="微软雅黑"/>
              </a:rPr>
              <a:t>确定哪些漏洞构成真正的威胁，把后果最严重的风险排到前面。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386986" y="4160520"/>
            <a:ext cx="50292" cy="109728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386986" y="4206240"/>
            <a:ext cx="7054900" cy="1051560"/>
          </a:xfrm>
          <a:prstGeom prst="rect">
            <a:avLst/>
          </a:prstGeom>
          <a:solidFill>
            <a:srgbClr val="242D38"/>
          </a:solidFill>
          <a:ln w="6350">
            <a:solidFill>
              <a:srgbClr val="57513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661306" y="4370831"/>
            <a:ext cx="6506260" cy="234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4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测试、审查、部署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61306" y="4709159"/>
            <a:ext cx="650626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把修复真正落地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61306" y="4965192"/>
            <a:ext cx="6506260" cy="1828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00" b="0">
                <a:solidFill>
                  <a:srgbClr val="B6BBC4"/>
                </a:solidFill>
                <a:latin typeface="微软雅黑"/>
                <a:ea typeface="微软雅黑"/>
                <a:cs typeface="微软雅黑"/>
              </a:rPr>
              <a:t>测试补丁，并确保安全团队能快速审查与部署 —— 这是当前真正的产能瓶颈。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5E697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瓶颈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717B8D"/>
                </a:solidFill>
                <a:latin typeface="微软雅黑"/>
                <a:ea typeface="微软雅黑"/>
                <a:cs typeface="微软雅黑"/>
              </a:rPr>
              <a:t>20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6355080"/>
            <a:ext cx="9673785" cy="9525"/>
          </a:xfrm>
          <a:prstGeom prst="rect">
            <a:avLst/>
          </a:prstGeom>
          <a:solidFill>
            <a:srgbClr val="AE943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0397990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这份报告是怎么算出来的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47088"/>
            <a:ext cx="5071719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怎么算出来的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212848"/>
            <a:ext cx="14630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97A1AC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544" y="2212848"/>
            <a:ext cx="489798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数据范围：OpenAI 全球企业客户群的已脱敏汇总使用数据，主要截至 2026 年 6 月。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499360"/>
            <a:ext cx="14630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97A1AC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544" y="2499360"/>
            <a:ext cx="489798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分类方式：使用自动化系统对消息内容分类，没有 OpenAI 员工审查过任何客户消息。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2785872"/>
            <a:ext cx="14630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97A1AC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544" y="2785872"/>
            <a:ext cx="4897983" cy="335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企业分组：按每月每活跃用户输出 token 排名，前沿 = 前 10%，一般 = 第 45 至 55 百分位。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3240024"/>
            <a:ext cx="14630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97A1AC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544" y="3240024"/>
            <a:ext cx="489798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智能体用量口径：定义为 Codex 的 token 用量。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3526536"/>
            <a:ext cx="14630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97A1AC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3544" y="3526536"/>
            <a:ext cx="489798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发布节奏：Enterprise Signals 为周期性指标，本期 2026 年 8 月 12 日更新。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0167" y="1847088"/>
            <a:ext cx="5071719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原文自己说明的边界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0167" y="2212848"/>
            <a:ext cx="14630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97A1AC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43903" y="2212848"/>
            <a:ext cx="4897983" cy="335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token 数不是商业价值的完美指标：一段简短回复可能很有价值，冗长回复可能用处不大。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0167" y="2667000"/>
            <a:ext cx="14630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97A1AC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43903" y="2667000"/>
            <a:ext cx="489798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「增长了三倍」的表述：按原文数值 8.3 ÷ 2.6 ≈ 3.2，本文保留原值。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70167" y="2953511"/>
            <a:ext cx="14630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97A1AC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43903" y="2953511"/>
            <a:ext cx="4897983" cy="335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多处未给出口径：职能外溢只给倍数不给基数；ChatGPT 消息中写作占比只有定性描述。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70167" y="3407663"/>
            <a:ext cx="14630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97A1AC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43903" y="3407663"/>
            <a:ext cx="4897983" cy="335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8 个客户案例的数字口径互不统一，全部取自原文案例卡「了解更多」链接指向的官方案例页。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70167" y="3861815"/>
            <a:ext cx="14630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97A1AC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43903" y="3861815"/>
            <a:ext cx="489798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本 deck 的 7 张职能配图中，1 张原文原图资源已失效。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9808" y="4443984"/>
            <a:ext cx="10692079" cy="9525"/>
          </a:xfrm>
          <a:prstGeom prst="rect">
            <a:avLst/>
          </a:prstGeom>
          <a:solidFill>
            <a:srgbClr val="C6CAD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49808" y="4663440"/>
            <a:ext cx="25400" cy="5669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50976" y="4663440"/>
            <a:ext cx="8778240" cy="2468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35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「各组织将在很大程度上塑造 AI 的经济影响力；正因如此，我们会定期发布 Enterprise Signals。」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0976" y="5047488"/>
            <a:ext cx="877824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—— 原文「关于 Enterprise Signals」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49808" y="5541264"/>
            <a:ext cx="22225" cy="274320"/>
          </a:xfrm>
          <a:prstGeom prst="rect">
            <a:avLst/>
          </a:prstGeom>
          <a:solidFill>
            <a:srgbClr val="ABB4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96112" y="5554979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OpenAI Enterprise 客户可另行申请定制基准测试报告，以查看本组织在最新使用情况与能力指标上的对比表现。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方法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21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49808" y="6355080"/>
            <a:ext cx="10182932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907137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收束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差距不在模型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920240"/>
            <a:ext cx="2194560" cy="254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2194560"/>
            <a:ext cx="10314432" cy="7574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21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「前沿企业与其他企业使用的是相同的 AI 模型。真正让它们脱颖而出的是运用这些模型的方式。」</a:t>
            </a:r>
          </a:p>
        </p:txBody>
      </p:sp>
      <p:sp>
        <p:nvSpPr>
          <p:cNvPr id="7" name="Rectangle 6"/>
          <p:cNvSpPr/>
          <p:nvPr/>
        </p:nvSpPr>
        <p:spPr>
          <a:xfrm>
            <a:off x="749808" y="3346704"/>
            <a:ext cx="10692079" cy="9525"/>
          </a:xfrm>
          <a:prstGeom prst="rect">
            <a:avLst/>
          </a:prstGeom>
          <a:solidFill>
            <a:srgbClr val="C6CAD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93008"/>
            <a:ext cx="10692079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把这份报告压缩成三步</a:t>
            </a:r>
          </a:p>
        </p:txBody>
      </p:sp>
      <p:sp>
        <p:nvSpPr>
          <p:cNvPr id="9" name="Rectangle 8"/>
          <p:cNvSpPr/>
          <p:nvPr/>
        </p:nvSpPr>
        <p:spPr>
          <a:xfrm>
            <a:off x="749808" y="4992624"/>
            <a:ext cx="10692079" cy="9525"/>
          </a:xfrm>
          <a:prstGeom prst="rect">
            <a:avLst/>
          </a:prstGeom>
          <a:solidFill>
            <a:srgbClr val="BDC2C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3785615"/>
            <a:ext cx="402336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4059936"/>
            <a:ext cx="3143402" cy="234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4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交出去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4389120"/>
            <a:ext cx="3143402" cy="1893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把工作从「问 AI」变成「交给它做」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57802" y="3803904"/>
            <a:ext cx="9525" cy="969264"/>
          </a:xfrm>
          <a:prstGeom prst="rect">
            <a:avLst/>
          </a:prstGeom>
          <a:solidFill>
            <a:srgbClr val="CACFD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167530" y="3785615"/>
            <a:ext cx="402336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67530" y="4059936"/>
            <a:ext cx="3143402" cy="234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4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喂饱它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67530" y="4389120"/>
            <a:ext cx="3143402" cy="1893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上下文、工具与持久性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475524" y="3803904"/>
            <a:ext cx="9525" cy="969264"/>
          </a:xfrm>
          <a:prstGeom prst="rect">
            <a:avLst/>
          </a:prstGeom>
          <a:solidFill>
            <a:srgbClr val="CACFD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585252" y="3785615"/>
            <a:ext cx="402336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85252" y="4059936"/>
            <a:ext cx="3143402" cy="234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4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打通转化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85252" y="4389120"/>
            <a:ext cx="3143402" cy="1893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从发现问题到完成修复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9808" y="5157216"/>
            <a:ext cx="10692079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A2533"/>
                </a:solidFill>
                <a:latin typeface="微软雅黑"/>
                <a:ea typeface="微软雅黑"/>
                <a:cs typeface="微软雅黑"/>
              </a:rPr>
              <a:t>原文：OpenAI《Enterprise Signals：前沿企业有何不同之处》 · 2026 年 8 月 12 日更新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9808" y="5431536"/>
            <a:ext cx="10692079" cy="1713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本文每一个数字与引语均可回溯：正文与两张原图取自上述报告，四个客户案例页取自原文案例卡「了解更多」链接指向的 OpenAI / Arm 官网案例页；凡未给出口径之处，已在对应页标注。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D9E1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9808" y="6473952"/>
            <a:ext cx="7964195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收束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344607" y="6473952"/>
            <a:ext cx="109728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8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49808" y="6355080"/>
            <a:ext cx="10692079" cy="9525"/>
          </a:xfrm>
          <a:prstGeom prst="rect">
            <a:avLst/>
          </a:prstGeom>
          <a:solidFill>
            <a:srgbClr val="CDB2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1416284" y="6334963"/>
            <a:ext cx="51206" cy="51206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