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786384"/>
            <a:ext cx="9836965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SEMIANALYSIS · 2026 · 中国 AI 基础设施热潮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170432"/>
            <a:ext cx="9836965" cy="6126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8000"/>
              </a:lnSpc>
            </a:pPr>
            <a:r>
              <a:rPr sz="3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中国 AI 基础设施：规模、路线与资本竞赛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837944"/>
            <a:ext cx="658368" cy="457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2075688"/>
            <a:ext cx="9836965" cy="28600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C8D6E6"/>
                </a:solidFill>
                <a:latin typeface="微软雅黑"/>
                <a:ea typeface="微软雅黑"/>
                <a:cs typeface="微软雅黑"/>
              </a:rPr>
              <a:t>SemiAnalysis 首进中国模型：24GW 容量版图、五强座次与两条算力栈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45961" y="2507996"/>
            <a:ext cx="7100047" cy="30175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txBody>
          <a:bodyPr rtlCol="0" anchor="ctr"/>
          <a:lstStyle/>
          <a:p/>
        </p:txBody>
      </p:sp>
      <p:pic>
        <p:nvPicPr>
          <p:cNvPr id="8" name="Picture 7" descr="p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5961" y="2507996"/>
            <a:ext cx="7100047" cy="30175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9808" y="5671820"/>
            <a:ext cx="10692353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8FA3B8"/>
                </a:solidFill>
                <a:latin typeface="微软雅黑"/>
                <a:ea typeface="微软雅黑"/>
                <a:cs typeface="微软雅黑"/>
              </a:rPr>
              <a:t>原文《Top 5 中国厂商 AI 基础设施及战略洞察》｜ 作者：SI云原生智能算力架构 ｜ 发布：2026-10-19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内容目录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49808" y="1481328"/>
            <a:ext cx="10692353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1042415" y="1664208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38528" y="1636776"/>
            <a:ext cx="7857713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容量版图：中国跃居全球第二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38528" y="1965960"/>
            <a:ext cx="785771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 中国模型的口径与全球坐标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24841" y="1755648"/>
            <a:ext cx="10972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P04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131265" y="1682496"/>
            <a:ext cx="10160" cy="438912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42415" y="2560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38528" y="2532888"/>
            <a:ext cx="7857713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五强画像：五种基础设施基因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38528" y="2862072"/>
            <a:ext cx="785771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字节 / 阿里 / 腾讯 / 百度 / 华为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24841" y="2651760"/>
            <a:ext cx="10972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P08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131265" y="2578608"/>
            <a:ext cx="10160" cy="438912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49808" y="3273552"/>
            <a:ext cx="10692353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42415" y="3456432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38528" y="3429000"/>
            <a:ext cx="7857713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路线之争：租赁与自建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38528" y="3758184"/>
            <a:ext cx="785771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批发型与零售型的供给侧错配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24841" y="3547872"/>
            <a:ext cx="10972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P11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131265" y="3474720"/>
            <a:ext cx="10160" cy="438912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42415" y="4352544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38528" y="4325112"/>
            <a:ext cx="7857713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资本与交付：重资产竞赛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38528" y="4654296"/>
            <a:ext cx="785771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资本开支拐点、东数西算与 100 天交付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24841" y="4443984"/>
            <a:ext cx="10972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P14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1131265" y="4370832"/>
            <a:ext cx="10160" cy="438912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49808" y="5065776"/>
            <a:ext cx="10692353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1042415" y="5248656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938528" y="5221224"/>
            <a:ext cx="7857713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结构矛盾与战略洞察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38528" y="5550408"/>
            <a:ext cx="785771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效率鸿沟、两条技术栈与五大洞察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24841" y="5340096"/>
            <a:ext cx="10972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P18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1131265" y="5266944"/>
            <a:ext cx="10160" cy="438912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核心观点 · EXECUTIVE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24GW 之后：进入重资产、拼效率的阶段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 首次将中国纳入全球数据中心追踪模型：容量已居全球第二、五强占全国一半以上，但真正的变量是资产结构、资本与芯片效率。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49808" y="1675638"/>
            <a:ext cx="10692353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803654"/>
            <a:ext cx="2385052" cy="373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24</a:t>
            </a:r>
            <a:r>
              <a:rPr sz="104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186178"/>
            <a:ext cx="2385052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中国已交付容量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384806"/>
            <a:ext cx="2385052" cy="2011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全球第二，约为美国 56GW 的 43%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26884" y="1803654"/>
            <a:ext cx="11430" cy="728345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18908" y="1803654"/>
            <a:ext cx="2385052" cy="373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13.7</a:t>
            </a:r>
            <a:r>
              <a:rPr sz="104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18908" y="2186178"/>
            <a:ext cx="2385052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Top5 厂商合计容量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18908" y="2384806"/>
            <a:ext cx="2385052" cy="2011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占全国已交付容量一半以上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5984" y="1803654"/>
            <a:ext cx="11430" cy="728345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88008" y="1803654"/>
            <a:ext cx="2385052" cy="373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1000</a:t>
            </a:r>
            <a:r>
              <a:rPr sz="104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 亿美元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88008" y="2186178"/>
            <a:ext cx="2385052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头部四家资本开支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8008" y="2384806"/>
            <a:ext cx="2385052" cy="2011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2026 年规模；2024 年约 350 亿美元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65085" y="1803654"/>
            <a:ext cx="11430" cy="728345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57109" y="1803654"/>
            <a:ext cx="2385052" cy="373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71.4</a:t>
            </a:r>
            <a:r>
              <a:rPr sz="104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57109" y="2186178"/>
            <a:ext cx="2385052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算力设施上架率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57109" y="2384806"/>
            <a:ext cx="2385052" cy="2011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近三成已建成设施尚未投入运营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968726" y="3080639"/>
            <a:ext cx="11430" cy="2566035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3226943"/>
            <a:ext cx="2103120" cy="2099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字节跳动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27247" y="3217799"/>
            <a:ext cx="118872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5.3</a:t>
            </a:r>
            <a:r>
              <a:rPr sz="9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90288" y="3226943"/>
            <a:ext cx="2268710" cy="2937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8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几乎全部租赁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3593846"/>
            <a:ext cx="6109190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3740150"/>
            <a:ext cx="2103120" cy="2099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阿里巴巴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27247" y="3731006"/>
            <a:ext cx="118872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3.9</a:t>
            </a:r>
            <a:r>
              <a:rPr sz="9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90288" y="3740150"/>
            <a:ext cx="2268710" cy="2937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8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混合：租赁略高于自建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49808" y="4107053"/>
            <a:ext cx="6109190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9808" y="4253357"/>
            <a:ext cx="2103120" cy="2099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腾讯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27247" y="4244213"/>
            <a:ext cx="118872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2.4</a:t>
            </a:r>
            <a:r>
              <a:rPr sz="9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90288" y="4253357"/>
            <a:ext cx="2268710" cy="2937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8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租赁与自建最接近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9808" y="4620260"/>
            <a:ext cx="6109190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4766564"/>
            <a:ext cx="2103120" cy="2099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百度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127247" y="4757420"/>
            <a:ext cx="118872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1.1</a:t>
            </a:r>
            <a:r>
              <a:rPr sz="9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90288" y="4766564"/>
            <a:ext cx="2268710" cy="2937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8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租赁高于自建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49808" y="5133467"/>
            <a:ext cx="6109190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49808" y="5279771"/>
            <a:ext cx="2103120" cy="2099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华为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127247" y="5270627"/>
            <a:ext cx="118872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1.0</a:t>
            </a:r>
            <a:r>
              <a:rPr sz="9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90288" y="5279771"/>
            <a:ext cx="2268710" cy="2937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8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几乎全部自建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78454" y="3428746"/>
            <a:ext cx="4583163" cy="2429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容量不再是胜负手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78454" y="3689985"/>
            <a:ext cx="4583163" cy="19837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42000"/>
              </a:lnSpc>
            </a:pPr>
            <a:r>
              <a:rPr sz="11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竞争维度从「谁的数据中心多」转向租赁 / 自建 / 芯片 / 能源的组合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078454" y="4034663"/>
            <a:ext cx="4583163" cy="2429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现金流拐点已至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078454" y="4295902"/>
            <a:ext cx="4583163" cy="3967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42000"/>
              </a:lnSpc>
            </a:pPr>
            <a:r>
              <a:rPr sz="11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阿里、腾讯、百度 2026Q2 首次同时录得负自由现金流，本质是资本开支前置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078454" y="4838954"/>
            <a:ext cx="4583163" cy="2429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效率鸿沟待补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078454" y="5100193"/>
            <a:ext cx="4583163" cy="19837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42000"/>
              </a:lnSpc>
            </a:pPr>
            <a:r>
              <a:rPr sz="11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国产芯片单位功耗算力仅为进口的 10%—30%，软件栈成为关键变量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737360"/>
            <a:ext cx="36576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78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3054096"/>
            <a:ext cx="1051560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3310128"/>
            <a:ext cx="6675120" cy="4897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容量版图：中国跃居全球第二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891280"/>
            <a:ext cx="6675120" cy="487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SemiAnalysis 首次把中国纳入全球数据中心追踪模型——核心口径是 IT 电力容量，而不是 GPU 数量。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737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212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中国已交付数据中心容量 · 2026 年底预计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0376" y="1792224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818120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1000+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18211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模型覆盖的数据中心数量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0376" y="2761488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818120" y="3675887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60+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8120" y="4151375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模型覆盖的运营商数量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0376" y="3730751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 · 容量版图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全球坐标：24GW 意味着什么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2026 年底美国以约 56GW 稳居第一，中国约 24GW 位居第二，已超过 EMEA 与亚太其他地区的总和。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0227" y="1593342"/>
            <a:ext cx="5395609" cy="3712125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txBody>
          <a:bodyPr rtlCol="0" anchor="ctr"/>
          <a:lstStyle/>
          <a:p/>
        </p:txBody>
      </p:sp>
      <p:pic>
        <p:nvPicPr>
          <p:cNvPr id="8" name="Picture 7" descr="p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523" y="1675638"/>
            <a:ext cx="5231017" cy="35475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2523" y="5314611"/>
            <a:ext cx="5231017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图2 · 全球数据中心容量：中国 #2，约为美国 43%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42288" y="1695598"/>
            <a:ext cx="11430" cy="2773807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88592" y="1695598"/>
            <a:ext cx="5273024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三个读数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88592" y="1935374"/>
            <a:ext cx="5273024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88592" y="2026814"/>
            <a:ext cx="5273024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已交付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3184" y="2226204"/>
            <a:ext cx="5108432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中国约 24GW，已超过 EMEA（14GW）与亚太其他地区（15GW）之和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8592" y="2551197"/>
            <a:ext cx="5273024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在建与储备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53184" y="2750587"/>
            <a:ext cx="5108432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约 20GW 已进入建设或规划阶段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53184" y="3002428"/>
            <a:ext cx="5108432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约 30GW 已宣布但尚未落地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8592" y="3327421"/>
            <a:ext cx="5273024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口径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53184" y="3526811"/>
            <a:ext cx="5108432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IT 电力容量（MW/GW）口径，回答的是「能装下多少 AI 服务器」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53184" y="3778652"/>
            <a:ext cx="5108432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而非「有多少 FLOPS」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05712" y="4615709"/>
            <a:ext cx="5455904" cy="592836"/>
          </a:xfrm>
          <a:prstGeom prst="roundRect">
            <a:avLst>
              <a:gd name="adj" fmla="val 5000"/>
            </a:avLst>
          </a:prstGeom>
          <a:solidFill>
            <a:srgbClr val="F4ECD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6205712" y="4615709"/>
            <a:ext cx="45720" cy="592836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480032" y="4734581"/>
            <a:ext cx="4907264" cy="3550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口径提示：原文正文将该图标为「图1」，与图内烘焙标题「图2」编号相反；本页图注以图内标题为准。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05712" y="5354849"/>
            <a:ext cx="5455904" cy="433578"/>
          </a:xfrm>
          <a:prstGeom prst="roundRect">
            <a:avLst>
              <a:gd name="adj" fmla="val 5000"/>
            </a:avLst>
          </a:prstGeom>
          <a:solidFill>
            <a:srgbClr val="EFF3F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6205712" y="5354849"/>
            <a:ext cx="45720" cy="433578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6480032" y="5473721"/>
            <a:ext cx="4907264" cy="1958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注：容量为 SemiAnalysis 全球模型 2026 年底预计值，非已实际运营容量。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 · 容量版图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Top 5 座次：五强占全国一半以上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五家厂商合计约 13.7GW，占全国已交付容量一半以上；字节一家约占五分之一。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831086"/>
            <a:ext cx="11430" cy="2465832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831086"/>
            <a:ext cx="3308085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读图要点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932688" y="2070862"/>
            <a:ext cx="3308085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2162302"/>
            <a:ext cx="330808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座次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361692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字节跳动 5.3GW ｜ 阿里巴巴 3.9GW ｜ 腾讯 2.4GW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" y="2686685"/>
            <a:ext cx="330808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后两名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2886075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百度 1.1GW ｜ 华为 1.0GW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688" y="3211068"/>
            <a:ext cx="330808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结构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3410458"/>
            <a:ext cx="3143493" cy="4109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1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五强之外，其余容量由中小运营商与地方国资平台分食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9808" y="4443222"/>
            <a:ext cx="3490965" cy="752094"/>
          </a:xfrm>
          <a:prstGeom prst="roundRect">
            <a:avLst>
              <a:gd name="adj" fmla="val 5000"/>
            </a:avLst>
          </a:prstGeom>
          <a:solidFill>
            <a:srgbClr val="F4ECD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49808" y="4443222"/>
            <a:ext cx="45720" cy="75209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24127" y="4562094"/>
            <a:ext cx="2942325" cy="514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口径提示：原文正文将该图标为「图2」，与图内烘焙标题「图1」编号相反；本页图注以图内标题为准。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8" y="5341620"/>
            <a:ext cx="3490965" cy="592836"/>
          </a:xfrm>
          <a:prstGeom prst="roundRect">
            <a:avLst>
              <a:gd name="adj" fmla="val 5000"/>
            </a:avLst>
          </a:prstGeom>
          <a:solidFill>
            <a:srgbClr val="EFF3F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749808" y="5341620"/>
            <a:ext cx="45720" cy="592836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24127" y="5460492"/>
            <a:ext cx="2942325" cy="3550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注：容量与占比按 SemiAnalysis 中国数据中心模型估算，口径为 IT 电力容量。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94985" y="1593342"/>
            <a:ext cx="5931876" cy="399364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txBody>
          <a:bodyPr rtlCol="0" anchor="ctr"/>
          <a:lstStyle/>
          <a:p/>
        </p:txBody>
      </p:sp>
      <p:pic>
        <p:nvPicPr>
          <p:cNvPr id="23" name="Picture 22" descr="p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281" y="1675638"/>
            <a:ext cx="5767284" cy="38290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177281" y="5596128"/>
            <a:ext cx="5767284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图1 · 2026 年底 Top5 中国厂商已交付数据中心容量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 · 容量版图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五强总览：容量、占比、路线与产品驱动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2638468" y="1399032"/>
            <a:ext cx="6915031" cy="418795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txBody>
          <a:bodyPr rtlCol="0" anchor="ctr"/>
          <a:lstStyle/>
          <a:p/>
        </p:txBody>
      </p:sp>
      <p:pic>
        <p:nvPicPr>
          <p:cNvPr id="7" name="Picture 6" descr="p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0764" y="1481328"/>
            <a:ext cx="6750439" cy="4023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20764" y="5596128"/>
            <a:ext cx="6750439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表：五强容量、全国占比、核心路线与关键 AI 产品驱动（口径：SemiAnalysis 中国模型估算）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737360"/>
            <a:ext cx="36576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78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3054096"/>
            <a:ext cx="1051560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3310128"/>
            <a:ext cx="6675120" cy="4897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五强画像：五种基础设施基因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891280"/>
            <a:ext cx="6675120" cy="28041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同一条赛道，五种截然不同的资产配置与芯片策略——字节与华为是两个极端。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737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5.3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212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字节跳动 · 全国第一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0376" y="1792224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818120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1.0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18211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华为 · 末位但最特殊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0376" y="2761488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818120" y="3675887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1.3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8120" y="4151375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GDS+VNET 上半年签约批发容量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0376" y="3730751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 · 五强画像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五家厂商，五种基础设施基因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容量、路线、财务代价与芯片策略的逐一对位。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41247" y="1767078"/>
            <a:ext cx="15240" cy="4231386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90956" y="1989048"/>
            <a:ext cx="109728" cy="10972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60704" y="1865591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字节 5.3GW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32888" y="1847303"/>
            <a:ext cx="8909273" cy="22644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算法驱动的「租赁巨兽」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32888" y="2073744"/>
            <a:ext cx="8909273" cy="166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98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约占全国五分之一，绝大部分通过租赁获得，自建仅占极小比例；把土地、电力与并网风险转移给 IDC 运营商。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0956" y="2908477"/>
            <a:ext cx="109728" cy="10972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60704" y="2785021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阿里 3.9GW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32888" y="2766733"/>
            <a:ext cx="8909273" cy="22644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CUBE 5.0 与混合重资产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32888" y="2993174"/>
            <a:ext cx="8909273" cy="166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98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既租赁快速锁定稀缺资源，又自建保留长期 TCO 与定制能力；训练负载布局内蒙古，推理贴近长三角。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0956" y="3827907"/>
            <a:ext cx="109728" cy="10972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60704" y="3704450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腾讯 2.4GW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32888" y="3686162"/>
            <a:ext cx="8909273" cy="22644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模块化先行者的平衡术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32888" y="3912603"/>
            <a:ext cx="8909273" cy="166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98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五强中租赁与自建最接近；2014 年已部署第三代模块化设计，工程文化领先。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90956" y="4747336"/>
            <a:ext cx="109728" cy="10972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60704" y="4623879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百度 1.1GW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32888" y="4605591"/>
            <a:ext cx="8909273" cy="22644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昆仑芯片与「先卖后租」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32888" y="4832032"/>
            <a:ext cx="8909273" cy="166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98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昆仑芯售给政府、智算中心等客户后返租使用，把部分建设成本转移出表。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90956" y="5666765"/>
            <a:ext cx="109728" cy="10972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60704" y="5543308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华为 1.0GW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32888" y="5525020"/>
            <a:ext cx="8909273" cy="22644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昇腾生态与垂直整合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32888" y="5751461"/>
            <a:ext cx="8909273" cy="166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98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几乎全部自建，与自研芯片、网络、存储、软件栈深度耦合；靠超节点做系统级堆叠。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 · 五强画像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芯片、基础设施关键词与资本开支特征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819357" y="1399032"/>
            <a:ext cx="6842832" cy="4186159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txBody>
          <a:bodyPr rtlCol="0" anchor="ctr"/>
          <a:lstStyle/>
          <a:p/>
        </p:txBody>
      </p:sp>
      <p:pic>
        <p:nvPicPr>
          <p:cNvPr id="7" name="Picture 6" descr="p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653" y="1481328"/>
            <a:ext cx="6678240" cy="40215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1653" y="5594335"/>
            <a:ext cx="667824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表：五强的核心芯片 / 基础设施关键词 / 资本开支特征</a:t>
            </a:r>
          </a:p>
        </p:txBody>
      </p:sp>
      <p:sp>
        <p:nvSpPr>
          <p:cNvPr id="9" name="Rectangle 8"/>
          <p:cNvSpPr/>
          <p:nvPr/>
        </p:nvSpPr>
        <p:spPr>
          <a:xfrm>
            <a:off x="7987771" y="2214872"/>
            <a:ext cx="11430" cy="3139694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34075" y="2214872"/>
            <a:ext cx="3527541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读表要点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34075" y="2454648"/>
            <a:ext cx="3527541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34075" y="2546088"/>
            <a:ext cx="3527541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芯片路线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8667" y="2745478"/>
            <a:ext cx="3362949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字节外采为主并定制推理芯片（传闻）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98667" y="2997319"/>
            <a:ext cx="3362949" cy="2067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阿里 T-Head「真武」；腾讯混元相关自研；百度昆仑芯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34075" y="3313803"/>
            <a:ext cx="3527541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财务代价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8667" y="3513193"/>
            <a:ext cx="3362949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阿里 Q2 资本开支 676.78 亿元，同比 +75%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8667" y="3765034"/>
            <a:ext cx="3362949" cy="4109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1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腾讯 527.8 亿元（+176%）、百度 113.9 亿元（接近翻倍）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34075" y="4285734"/>
            <a:ext cx="3527541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口径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98667" y="4485124"/>
            <a:ext cx="3362949" cy="39395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资本开支来自财报或行业估算；华为 AI 芯片收入为第三方估算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737360"/>
            <a:ext cx="36576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78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3054096"/>
            <a:ext cx="1051560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3310128"/>
            <a:ext cx="6675120" cy="4897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路线之争：租赁与自建的结构选择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891280"/>
            <a:ext cx="6675120" cy="28041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不是简单的「轻与重」，而是对资本结构、风险偏好、业务周期、芯片策略的综合选择。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737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95/5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212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字节：租赁 / 自建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0376" y="1792224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818120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5/95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18211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华为：租赁 / 自建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0376" y="2761488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818120" y="3675887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~1/3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8120" y="4151375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三大运营商持有的全国数据中心容量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0376" y="3730751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 · 路线之争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五大厂商的「租赁 vs 自建」结构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字节把租赁用到极致，华为把自建用到极致，阿里、百度租赁略高于自建，腾讯则最接近均衡。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785112"/>
            <a:ext cx="11430" cy="3456178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785112"/>
            <a:ext cx="3308085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两条路线的取舍</a:t>
            </a:r>
          </a:p>
        </p:txBody>
      </p:sp>
      <p:sp>
        <p:nvSpPr>
          <p:cNvPr id="9" name="Rectangle 8"/>
          <p:cNvSpPr/>
          <p:nvPr/>
        </p:nvSpPr>
        <p:spPr>
          <a:xfrm>
            <a:off x="932688" y="2024888"/>
            <a:ext cx="3308085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2116328"/>
            <a:ext cx="330808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租赁的优势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315718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交付快、位置灵活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2567559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土地 / 电力 / 并网风险转移给运营商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2819400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适合训练负载的阶段性爆发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688" y="3144393"/>
            <a:ext cx="330808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自建的优势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3343783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长期 TCO 更低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3595624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可定制供电 / 制冷 / 网络架构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3847465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与自研芯片协同，数据安全可控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" y="4172458"/>
            <a:ext cx="330808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未来两年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4371848"/>
            <a:ext cx="3143493" cy="39395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无自研芯片者更依赖租赁保弹性；有自研芯片者靠自建放大系统协同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9808" y="5387594"/>
            <a:ext cx="3490965" cy="592836"/>
          </a:xfrm>
          <a:prstGeom prst="roundRect">
            <a:avLst>
              <a:gd name="adj" fmla="val 5000"/>
            </a:avLst>
          </a:prstGeom>
          <a:solidFill>
            <a:srgbClr val="EFF3F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749808" y="5387594"/>
            <a:ext cx="45720" cy="592836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024127" y="5506466"/>
            <a:ext cx="2942325" cy="3550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口径提示：该图为示意整理，比例基于 SemiAnalysis 描述归纳，非公司披露的精确数值。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195326" y="1593342"/>
            <a:ext cx="5731194" cy="399364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txBody>
          <a:bodyPr rtlCol="0" anchor="ctr"/>
          <a:lstStyle/>
          <a:p/>
        </p:txBody>
      </p:sp>
      <p:pic>
        <p:nvPicPr>
          <p:cNvPr id="24" name="Picture 23" descr="p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622" y="1675638"/>
            <a:ext cx="5566602" cy="38290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277622" y="5596128"/>
            <a:ext cx="5566602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图3 · 五大厂商「租赁 vs 自建」结构（示意整理，基于 SemiAnalysis 描述）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 · 路线之争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供给侧错配：旧机房空置，新批发稀缺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2026 年上半年批发型数据中心签约量爆发，而零售型机房几乎无人问津。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49808" y="1675638"/>
            <a:ext cx="10692353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803654"/>
            <a:ext cx="3308085" cy="3992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1/3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212086"/>
            <a:ext cx="3308085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存量集中度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410714"/>
            <a:ext cx="3308085" cy="33096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三大运营商仍持有全国约三分之一的数据中心容量，多为低功率旧机房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49917" y="1803654"/>
            <a:ext cx="11430" cy="901446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41941" y="1877250"/>
            <a:ext cx="3308085" cy="3992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1.3</a:t>
            </a:r>
            <a:r>
              <a:rPr sz="112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41941" y="2285682"/>
            <a:ext cx="3308085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批发型签约量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41941" y="2484310"/>
            <a:ext cx="3308085" cy="2573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万国数据与世纪互联 2026 上半年合计签约出售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42051" y="1803654"/>
            <a:ext cx="11430" cy="901446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4075" y="1803654"/>
            <a:ext cx="3308085" cy="3992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1/3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34075" y="2212086"/>
            <a:ext cx="3308085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订单捕获比例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34075" y="2410714"/>
            <a:ext cx="3308085" cy="33096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两家只捕获了字节与阿里 2024—2026 至今订单的约三分之一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3253740"/>
            <a:ext cx="5108432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存量：三大运营商的旧机房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" y="3544443"/>
            <a:ext cx="5108432" cy="108661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仍拥有全国约三分之一的数据中心容量</a:t>
            </a:r>
          </a:p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多为面向散户出租低功率机架的旧机房</a:t>
            </a:r>
          </a:p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物理上难以承载 AI 服务器的高功率密度</a:t>
            </a:r>
          </a:p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空置率居高不下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95984" y="3253740"/>
            <a:ext cx="11430" cy="1377315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33728" y="3253740"/>
            <a:ext cx="5108432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增量：新建批发型设施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33728" y="3544443"/>
            <a:ext cx="5108432" cy="108661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新建批发型设施被快速填满</a:t>
            </a:r>
          </a:p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万国数据（GDS）与世纪互联（VNET）2026 上半年合计签约出售约 1.3GW</a:t>
            </a:r>
          </a:p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只捕获字节与阿里 2024—2026 至今订单的约三分之一</a:t>
            </a:r>
          </a:p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大量订单流向未上市运营商与地方国资平台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49808" y="5051679"/>
            <a:ext cx="10692353" cy="11430"/>
          </a:xfrm>
          <a:prstGeom prst="rect">
            <a:avLst/>
          </a:prstGeom>
          <a:solidFill>
            <a:srgbClr val="103A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5234559"/>
            <a:ext cx="10692353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价值重估的核心逻辑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9808" y="5479669"/>
            <a:ext cx="1069235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40000"/>
              </a:lnSpc>
            </a:pPr>
            <a:r>
              <a:rPr sz="1250" b="0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「旧机房空置、新批发稀缺」的错配，正是 AI 时代基础设施价值重估的核心逻辑。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5866511"/>
            <a:ext cx="10692353" cy="11430"/>
          </a:xfrm>
          <a:prstGeom prst="rect">
            <a:avLst/>
          </a:prstGeom>
          <a:solidFill>
            <a:srgbClr val="103A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737360"/>
            <a:ext cx="36576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78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3054096"/>
            <a:ext cx="1051560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3310128"/>
            <a:ext cx="6675120" cy="4897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资本与交付：重资产竞赛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891280"/>
            <a:ext cx="6675120" cy="28041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资本开支三年冲上 1000 亿美元，交付周期从 18 个月压缩到 100 天。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737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350→1000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亿美元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212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四家资本开支 2024 →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0376" y="1792224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818120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18→12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个月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18211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100MW 数据中心交付周期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0376" y="2761488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818120" y="3675887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~100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8120" y="4151375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阿里 CUBE 5.0 交付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0376" y="3730751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 · 资本与交付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资本开支拐点：从现金流机器到重资产竞赛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字节、阿里、腾讯、百度四家合计资本开支，2024 年约 350 亿美元，2026 年正朝 1000 亿美元规模增长。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7512" y="1700227"/>
            <a:ext cx="5401040" cy="3560923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txBody>
          <a:bodyPr rtlCol="0" anchor="ctr"/>
          <a:lstStyle/>
          <a:p/>
        </p:txBody>
      </p:sp>
      <p:pic>
        <p:nvPicPr>
          <p:cNvPr id="8" name="Picture 7" descr="p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1782523"/>
            <a:ext cx="5236448" cy="33963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9808" y="5270294"/>
            <a:ext cx="5236448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图4 · 头部四家资本开支三年跃升：35→50→100（US$B）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42288" y="1675638"/>
            <a:ext cx="11430" cy="3456178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88592" y="1675638"/>
            <a:ext cx="5273024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规模与现金流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88592" y="1915414"/>
            <a:ext cx="5273024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88592" y="2006854"/>
            <a:ext cx="5273024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规模跃升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3184" y="2206244"/>
            <a:ext cx="5108432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2024 年约 350 亿美元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3184" y="2458085"/>
            <a:ext cx="5108432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2025 年超 500 亿美元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53184" y="2709926"/>
            <a:ext cx="5108432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2026 年朝 1000 亿美元规模增长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88592" y="3034919"/>
            <a:ext cx="5273024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现金流拐点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53184" y="3234309"/>
            <a:ext cx="5108432" cy="39395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阿里 / 腾讯 / 百度 2026Q2 合计资本开支约 200 亿美元（约 1318 亿元），同比增加超过一倍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53184" y="3664839"/>
            <a:ext cx="5108432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首次同时录得负自由现金流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8592" y="3989832"/>
            <a:ext cx="5273024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解读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53184" y="4189222"/>
            <a:ext cx="5108432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自由现金流转负 ≠ 经营恶化，而是资本前置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53184" y="4441063"/>
            <a:ext cx="5108432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回收路径：AI 云服务、模型 API、广告效率、推荐系统升级（3—5 年）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05712" y="5278120"/>
            <a:ext cx="5455904" cy="592836"/>
          </a:xfrm>
          <a:prstGeom prst="roundRect">
            <a:avLst>
              <a:gd name="adj" fmla="val 5000"/>
            </a:avLst>
          </a:prstGeom>
          <a:solidFill>
            <a:srgbClr val="EFF3F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205712" y="5278120"/>
            <a:ext cx="45720" cy="592836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480032" y="5396992"/>
            <a:ext cx="4907264" cy="3550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口径提示：腾讯 2005 年以来首次自由现金流转负；当季约 593 亿元资本开支付款中，约 514 亿元为算力采购预付款。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 · 资本与交付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东数西算与交付周期的极限压缩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2022 年 2 月启动的「东数西算」工程，布局 8 个国家算力枢纽节点、10 个国家数据中心集群。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748536"/>
            <a:ext cx="11430" cy="35293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748536"/>
            <a:ext cx="3308085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周期与分工</a:t>
            </a:r>
          </a:p>
        </p:txBody>
      </p:sp>
      <p:sp>
        <p:nvSpPr>
          <p:cNvPr id="9" name="Rectangle 8"/>
          <p:cNvSpPr/>
          <p:nvPr/>
        </p:nvSpPr>
        <p:spPr>
          <a:xfrm>
            <a:off x="932688" y="1988312"/>
            <a:ext cx="3308085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2079752"/>
            <a:ext cx="330808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周期压缩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279142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云计算时代：约 18 个月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2530983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AI 时代：约 12 个月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2782824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阿里 CUBE 5.0：约 100 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688" y="3107817"/>
            <a:ext cx="330808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100 天拆解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3307207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工厂预制 + 场地准备 30 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3559048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现场安装 50 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3810889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调试 20 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" y="4135882"/>
            <a:ext cx="330808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区域分工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4335272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西部节点：训练与冷存储，用低价绿电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4587113"/>
            <a:ext cx="3143493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东部节点：低时延推理，服务人口与产业密集区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" y="5424170"/>
            <a:ext cx="3490965" cy="592836"/>
          </a:xfrm>
          <a:prstGeom prst="roundRect">
            <a:avLst>
              <a:gd name="adj" fmla="val 5000"/>
            </a:avLst>
          </a:prstGeom>
          <a:solidFill>
            <a:srgbClr val="EFF3F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49808" y="5424170"/>
            <a:ext cx="45720" cy="592836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24127" y="5543042"/>
            <a:ext cx="2942325" cy="3550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口径提示：交付周期为 SemiAnalysis 对中国标准 100MW 数据中心的估计值。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106840" y="1593342"/>
            <a:ext cx="5908167" cy="399364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txBody>
          <a:bodyPr rtlCol="0" anchor="ctr"/>
          <a:lstStyle/>
          <a:p/>
        </p:txBody>
      </p:sp>
      <p:pic>
        <p:nvPicPr>
          <p:cNvPr id="25" name="Picture 24" descr="p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136" y="1675638"/>
            <a:ext cx="5743575" cy="382905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189136" y="5596128"/>
            <a:ext cx="5743575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图5 · 中国超大规模数据中心交付周期压缩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 · 资本与交付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东数西算正在塑造五强的区域策略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谁在哪个区域建什么，取决于训练 / 推理属性与电力成本。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41247" y="1767078"/>
            <a:ext cx="15240" cy="4231386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90956" y="2103977"/>
            <a:ext cx="109728" cy="10972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60704" y="1980520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内蒙古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32888" y="1962232"/>
            <a:ext cx="8909273" cy="22644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呼和浩特—乌兰察布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32888" y="2188673"/>
            <a:ext cx="8909273" cy="166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98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被 SemiAnalysis 列为以训练业务为主的增长区域，字节跳动正在当地扩大自建数据中心。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0956" y="3253263"/>
            <a:ext cx="109728" cy="10972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60704" y="3129807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安徽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32888" y="3111519"/>
            <a:ext cx="8909273" cy="22644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芜湖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32888" y="3337960"/>
            <a:ext cx="8909273" cy="166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98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主要承接长三角的推理和云计算需求，字节跳动、腾讯、华为云均有布局。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0956" y="4402550"/>
            <a:ext cx="109728" cy="10972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60704" y="4279093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山西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32888" y="4260805"/>
            <a:ext cx="8909273" cy="22644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非国家枢纽体系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32888" y="4487246"/>
            <a:ext cx="8909273" cy="166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98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虽不属于国家枢纽体系，但已投运容量可观，字节跳动是当地重要需求方。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90956" y="5551836"/>
            <a:ext cx="109728" cy="10972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60704" y="5428380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西部 / 东部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32888" y="5410092"/>
            <a:ext cx="8909273" cy="22644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结构性分工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32888" y="5636533"/>
            <a:ext cx="8909273" cy="166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98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西部承接对实时性要求较低的训练与冷存储，利用低价绿电；东部承担低时延推理。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737360"/>
            <a:ext cx="36576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78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3054096"/>
            <a:ext cx="1051560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3310128"/>
            <a:ext cx="6675120" cy="4897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结构矛盾与战略洞察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891280"/>
            <a:ext cx="6675120" cy="28041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规模只是故事的一面，效率才是决定长期竞争力的另一面。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737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10—30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212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国产芯片单位功耗算力比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0376" y="1792224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818120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2—4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18211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单位算力资本支出比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0376" y="2761488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818120" y="3675887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300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PFLOPS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8120" y="4151375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CloudMatrix 384 BF16 峰值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0376" y="3730751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05 · 结构矛盾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效率鸿沟：容量追近，单位产出仍差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国产 AI 加速芯片出货份额 2026 年预计超过 50%，但单位功耗算力与单位算力资本支出仍显著落后。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49808" y="1675638"/>
            <a:ext cx="10692353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803654"/>
            <a:ext cx="2385052" cy="373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&gt;50</a:t>
            </a:r>
            <a:r>
              <a:rPr sz="104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186178"/>
            <a:ext cx="2385052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国产 AI 芯片出货份额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384806"/>
            <a:ext cx="2385052" cy="2011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高盛预计 2026 年出货量口径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26884" y="1803654"/>
            <a:ext cx="11430" cy="728345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18908" y="1803654"/>
            <a:ext cx="2385052" cy="373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10—30</a:t>
            </a:r>
            <a:r>
              <a:rPr sz="104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18908" y="2186178"/>
            <a:ext cx="2385052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单位功耗算力比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18908" y="2384806"/>
            <a:ext cx="2385052" cy="2011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国产芯片相对进口芯片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5984" y="1803654"/>
            <a:ext cx="11430" cy="728345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88008" y="1803654"/>
            <a:ext cx="2385052" cy="373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2—4</a:t>
            </a:r>
            <a:r>
              <a:rPr sz="104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 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88008" y="2186178"/>
            <a:ext cx="2385052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单位算力资本支出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8008" y="2384806"/>
            <a:ext cx="2385052" cy="2011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国产芯片是进口芯片的 2—4 倍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65085" y="1803654"/>
            <a:ext cx="11430" cy="728345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57109" y="1803654"/>
            <a:ext cx="2385052" cy="373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1/6—1/3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57109" y="2186178"/>
            <a:ext cx="2385052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日均 Token 产出比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57109" y="2384806"/>
            <a:ext cx="2385052" cy="2011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华为 910B/910C 服务器相对 H800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8" y="3226943"/>
            <a:ext cx="2103120" cy="2099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系统级堆叠（CloudMatrix 384）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127247" y="3226943"/>
            <a:ext cx="8314913" cy="2937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8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更大规模集群 + 高速互联；384 颗 910C 聚成单一逻辑单元，BF16 峰值算力约 300 PFLOPS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3593846"/>
            <a:ext cx="10692353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3740150"/>
            <a:ext cx="2103120" cy="2099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软件级补课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127247" y="3740150"/>
            <a:ext cx="8314913" cy="2937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8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算法优化、稀疏化、量化、通信重叠；TileLang 是 CUDA 的替代性高级编程语言，行业从「缺芯」进入「建栈」阶段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4107053"/>
            <a:ext cx="10692353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4253357"/>
            <a:ext cx="2103120" cy="2099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实证信号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27247" y="4253357"/>
            <a:ext cx="8314913" cy="2937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8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2026-04 发布 DeepSeek V4，首款为华为 Ascend 大规模优化的主流模型；2026-09-30 与华为联合开源 6 个模块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808" y="5040884"/>
            <a:ext cx="3247125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补短板的两条路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808" y="5331587"/>
            <a:ext cx="3247125" cy="46100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系统级堆叠：更大规模集群 + 高速互联；软件级补课：算法优化、稀疏化、量化、通信重叠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234677" y="5040884"/>
            <a:ext cx="11430" cy="751713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472421" y="5040884"/>
            <a:ext cx="3247125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DeepSeek 的意义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72421" y="5331587"/>
            <a:ext cx="3247125" cy="46100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软件级补课的注脚——算法效率可抵消硬件差距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957291" y="5040884"/>
            <a:ext cx="11430" cy="751713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195035" y="5040884"/>
            <a:ext cx="3247125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开源协同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95035" y="5331587"/>
            <a:ext cx="3247125" cy="46100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2026-09-30 DeepSeek 与华为联合开源 6 个模块，涵盖计算、通信与 128 卡超节点方案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05 · 结构矛盾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两条技术栈：CUDA 生态 vs 中国自主栈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823497" y="1399032"/>
            <a:ext cx="6834551" cy="407456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txBody>
          <a:bodyPr rtlCol="0" anchor="ctr"/>
          <a:lstStyle/>
          <a:p/>
        </p:txBody>
      </p:sp>
      <p:pic>
        <p:nvPicPr>
          <p:cNvPr id="7" name="Picture 6" descr="p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793" y="1481328"/>
            <a:ext cx="6669959" cy="39099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5793" y="5482744"/>
            <a:ext cx="6669959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表：两条技术栈在芯片、制程、单卡算力、互联、软件栈与系统策略上的对照</a:t>
            </a:r>
          </a:p>
        </p:txBody>
      </p:sp>
      <p:sp>
        <p:nvSpPr>
          <p:cNvPr id="9" name="Rectangle 8"/>
          <p:cNvSpPr/>
          <p:nvPr/>
        </p:nvSpPr>
        <p:spPr>
          <a:xfrm>
            <a:off x="7987771" y="1813637"/>
            <a:ext cx="11430" cy="3830573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34075" y="1813637"/>
            <a:ext cx="3527541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读表要点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34075" y="2053413"/>
            <a:ext cx="3527541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34075" y="2144853"/>
            <a:ext cx="3527541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并行而非替代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8667" y="2344243"/>
            <a:ext cx="3362949" cy="4109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1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CUDA 生态与 CANN / MindSpore / TileLang 不会互相替代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98667" y="2791791"/>
            <a:ext cx="3362949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形成两个相对独立的算力体系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34075" y="3116784"/>
            <a:ext cx="3527541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华为路线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8667" y="3316174"/>
            <a:ext cx="3362949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超节点 + 集群，用系统规模换单卡差距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8667" y="3568015"/>
            <a:ext cx="3362949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CloudMatrix 384 单系统 BF16 峰值约 300 PFLOPS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8667" y="3819856"/>
            <a:ext cx="3362949" cy="215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约为 GB200 NVL72 的 1.7 倍，代价是约 4 倍功耗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34075" y="4144849"/>
            <a:ext cx="3527541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软件协同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8667" y="4344239"/>
            <a:ext cx="3362949" cy="39395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2026-04 DeepSeek V4：首款针对 Ascend 大规模优化的主流模型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8667" y="4774769"/>
            <a:ext cx="3362949" cy="39395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2026-09-30 DeepSeek 与华为联合开源 6 个模块，含 TileLang 与 128 卡超节点方案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05 · 战略洞察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五大战略洞察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从「容量竞赛」到「组合能力」的五个转向。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41247" y="1767078"/>
            <a:ext cx="15240" cy="4231386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90956" y="1989048"/>
            <a:ext cx="109728" cy="10972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60704" y="1865591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洞察一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32888" y="1847303"/>
            <a:ext cx="8909273" cy="22644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资产配置取代单纯容量竞赛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32888" y="2073744"/>
            <a:ext cx="8909273" cy="166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98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胜负手不是「谁的数据中心多」，而是租赁 / 自建 / 芯片 / 能源的最优组合。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0956" y="2908477"/>
            <a:ext cx="109728" cy="10972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60704" y="2785021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洞察二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32888" y="2766733"/>
            <a:ext cx="8909273" cy="22644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软件优化重塑硬件价值函数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32888" y="2993174"/>
            <a:ext cx="8909273" cy="166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98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模型-芯片协同优化成为新护城河，算力的度量单位正从 FLOPS 转向「有效 Token 成本」。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0956" y="3827907"/>
            <a:ext cx="109728" cy="10972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60704" y="3704450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洞察三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32888" y="3686162"/>
            <a:ext cx="8909273" cy="22644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能源与区域布局成为硬约束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32888" y="3912603"/>
            <a:ext cx="8909273" cy="166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98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东数西算不仅是政策，更是成本结构；谁先锁定电力、土地与并网指标，谁就拥有下一代定价权。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90956" y="4747336"/>
            <a:ext cx="109728" cy="10972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60704" y="4623879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洞察四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32888" y="4605591"/>
            <a:ext cx="8909273" cy="22644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现金流拐点只是第一阶段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32888" y="4832032"/>
            <a:ext cx="8909273" cy="166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98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资本开支冲向 1000 亿美元只是开始，AI 商业化进度将决定投资回报周期。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90956" y="5666765"/>
            <a:ext cx="109728" cy="10972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60704" y="5543308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洞察五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32888" y="5525020"/>
            <a:ext cx="8909273" cy="22644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两条技术栈长期并行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32888" y="5751461"/>
            <a:ext cx="8909273" cy="166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4000"/>
              </a:lnSpc>
            </a:pPr>
            <a:r>
              <a:rPr sz="98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出口管制意外加速了中国自主栈成熟，全球 AI 基础设施正在「分叉」。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481328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总结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719453"/>
            <a:ext cx="10692353" cy="453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五要素拧成一股绳，才是下一个赢家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2209165"/>
            <a:ext cx="10692353" cy="39725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15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中国 AI 基础设施已跨过「规模追赶」的第一道门槛，进入重资产、高技术、强监管、快迭代的新阶段。SemiAnalysis 的 24GW 数字不是终点，而是下一阶段竞赛的入场券。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2900002"/>
            <a:ext cx="10692353" cy="11430"/>
          </a:xfrm>
          <a:prstGeom prst="rect">
            <a:avLst/>
          </a:prstGeom>
          <a:solidFill>
            <a:srgbClr val="4571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3028018"/>
            <a:ext cx="1831232" cy="3474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</a:t>
            </a:r>
            <a:r>
              <a:rPr sz="1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3384634"/>
            <a:ext cx="1831232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容量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583262"/>
            <a:ext cx="1831232" cy="2011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2026 年底预计，全球第二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73064" y="3028018"/>
            <a:ext cx="11430" cy="702437"/>
          </a:xfrm>
          <a:prstGeom prst="rect">
            <a:avLst/>
          </a:prstGeom>
          <a:solidFill>
            <a:srgbClr val="4571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65088" y="3028018"/>
            <a:ext cx="1831232" cy="3474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1000</a:t>
            </a:r>
            <a:r>
              <a:rPr sz="1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 亿美元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5088" y="3384634"/>
            <a:ext cx="1831232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资本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65088" y="3583262"/>
            <a:ext cx="1831232" cy="2011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头部四家 2026 年资本开支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88344" y="3028018"/>
            <a:ext cx="11430" cy="702437"/>
          </a:xfrm>
          <a:prstGeom prst="rect">
            <a:avLst/>
          </a:prstGeom>
          <a:solidFill>
            <a:srgbClr val="4571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80368" y="3028018"/>
            <a:ext cx="1831232" cy="3474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10—30</a:t>
            </a:r>
            <a:r>
              <a:rPr sz="1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80368" y="3384634"/>
            <a:ext cx="1831232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芯片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80368" y="3583262"/>
            <a:ext cx="1831232" cy="2011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国产单位功耗算力占比待补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203624" y="3028018"/>
            <a:ext cx="11430" cy="702437"/>
          </a:xfrm>
          <a:prstGeom prst="rect">
            <a:avLst/>
          </a:prstGeom>
          <a:solidFill>
            <a:srgbClr val="4571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95648" y="3028018"/>
            <a:ext cx="1831232" cy="3474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TileLang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95648" y="3384634"/>
            <a:ext cx="1831232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软件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95648" y="3583262"/>
            <a:ext cx="1831232" cy="2011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从「缺芯」走向「建栈」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418905" y="3028018"/>
            <a:ext cx="11430" cy="702437"/>
          </a:xfrm>
          <a:prstGeom prst="rect">
            <a:avLst/>
          </a:prstGeom>
          <a:solidFill>
            <a:srgbClr val="4571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610929" y="3028018"/>
            <a:ext cx="1831232" cy="3474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</a:t>
            </a:r>
            <a:r>
              <a:rPr sz="1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 枢纽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10929" y="3384634"/>
            <a:ext cx="1831232" cy="1986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能源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10929" y="3583262"/>
            <a:ext cx="1831232" cy="2011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2000"/>
              </a:lnSpc>
            </a:pPr>
            <a:r>
              <a:rPr sz="95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东数西算国家算力枢纽节点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9808" y="4152053"/>
            <a:ext cx="5108432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第一阶段：规模追赶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9808" y="4442756"/>
            <a:ext cx="5108432" cy="54330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2026 年底 24GW 全球第二，已超过 EMEA 与亚太其他地区之和</a:t>
            </a:r>
          </a:p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五强占全国已交付容量一半以上，资本开支 350→1000 亿美元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95984" y="4152053"/>
            <a:ext cx="11430" cy="834008"/>
          </a:xfrm>
          <a:prstGeom prst="rect">
            <a:avLst/>
          </a:prstGeom>
          <a:solidFill>
            <a:srgbClr val="4571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33728" y="4152053"/>
            <a:ext cx="5108432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第二阶段：重资产拼效率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33728" y="4442756"/>
            <a:ext cx="5108432" cy="54330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重资产：资本前置，现金流拐点已至，自建与长约锁容量</a:t>
            </a:r>
          </a:p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高技术、强监管、快迭代：芯片与软件栈补短板，电力与交付周期是硬约束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49808" y="5279643"/>
            <a:ext cx="10692353" cy="11430"/>
          </a:xfrm>
          <a:prstGeom prst="rect">
            <a:avLst/>
          </a:prstGeom>
          <a:solidFill>
            <a:srgbClr val="658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9808" y="5462523"/>
            <a:ext cx="10692353" cy="44449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40000"/>
              </a:lnSpc>
            </a:pPr>
            <a:r>
              <a:rPr sz="12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在电力、芯片、资本、政策的约束下，如何以最高效率把算力转化为 AI 产品竞争力——方向已清晰：能把「容量、资本、芯片、软件、能源」五要素拧成一股绳的玩家，将真正定义全球 AI 基础设施的第二极。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49808" y="6071616"/>
            <a:ext cx="10692353" cy="11430"/>
          </a:xfrm>
          <a:prstGeom prst="rect">
            <a:avLst/>
          </a:prstGeom>
          <a:solidFill>
            <a:srgbClr val="658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APPENDIX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资料来源与口径说明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627632"/>
            <a:ext cx="1417320" cy="2099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主要来源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41448" y="1627632"/>
            <a:ext cx="9000713" cy="2937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8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SemiAnalysis《中国 AI 基础设施热潮》（2026-09-25 发布），文中引用其中国数据中心模型与全球模型。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749808" y="1994535"/>
            <a:ext cx="10692353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140839"/>
            <a:ext cx="1417320" cy="2099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次级来源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41448" y="2140839"/>
            <a:ext cx="9000713" cy="2937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8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各公司 2026 年第二季度财报；高盛 2026 年 7 月研究报告；工信部 2026 年 7 月数据；行业评测与第三方估算。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9808" y="2507742"/>
            <a:ext cx="10692353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2654046"/>
            <a:ext cx="1417320" cy="2099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图注编号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41448" y="2654046"/>
            <a:ext cx="9000713" cy="2937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8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原文正文的图序与图内烘焙标题在「图1 / 图2」上相反。本 PPT 图注一律以图内烘焙标题为准，原文表述未作改动。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9808" y="3020949"/>
            <a:ext cx="10692353" cy="1143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3167253"/>
            <a:ext cx="1417320" cy="2099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估算口径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41448" y="3167253"/>
            <a:ext cx="9000713" cy="2937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8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容量为 IT 电力容量（MW/GW）口径；华为 AI 芯片收入、CloudMatrix 对比、租赁 / 自建比例均为第三方估算或示意整理，非公司披露值。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3875659"/>
            <a:ext cx="5108432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数据图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" y="4166362"/>
            <a:ext cx="5108432" cy="1358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图1 · 2026 年底 Top5 中国厂商已交付数据中心容量（P06）</a:t>
            </a:r>
          </a:p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图2 · 全球数据中心容量：中国 #2，约为美国 43%（P05）</a:t>
            </a:r>
          </a:p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图3 · 五大厂商「租赁 vs 自建」结构（示意整理，P12）</a:t>
            </a:r>
          </a:p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图4 · 头部四家资本开支三年跃升 35→50→100（US$B，P15）</a:t>
            </a:r>
          </a:p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图5 · 中国超大规模数据中心交付周期压缩（P16）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5984" y="3875659"/>
            <a:ext cx="11430" cy="1648968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33728" y="3875659"/>
            <a:ext cx="5108432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表格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33728" y="4166362"/>
            <a:ext cx="5108432" cy="13582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表 · 五强容量、全国占比、核心路线与产品驱动（P07）</a:t>
            </a:r>
          </a:p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表 · 五强核心芯片 / 关键词 / 资本开支特征（P10）</a:t>
            </a:r>
          </a:p>
          <a:p>
            <a:pPr algn="l" marL="155448" indent="-155448">
              <a:lnSpc>
                <a:spcPct val="142000"/>
              </a:lnSpc>
              <a:spcAft>
                <a:spcPts val="650"/>
              </a:spcAft>
            </a:pPr>
            <a:r>
              <a:rPr sz="10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— </a:t>
            </a: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表 · 两条技术栈：芯片、制程、算力、互联、软件栈对照（P20）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9808" y="5866130"/>
            <a:ext cx="45720" cy="223773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69264" y="5866130"/>
            <a:ext cx="10381457" cy="22377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本 PPT 内容全部来自上述来源，未做外部补充；无法从原文确认的数据已在对应页面显式标注。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