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33E57"/>
              </a:gs>
              <a:gs pos="100000">
                <a:srgbClr val="0B1B3B"/>
              </a:gs>
            </a:gsLst>
            <a:lin ang="8100000" scaled="0"/>
          </a:gra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612447" y="1017087"/>
            <a:ext cx="68945" cy="68945"/>
          </a:xfrm>
          <a:prstGeom prst="ellipse">
            <a:avLst/>
          </a:prstGeom>
          <a:solidFill>
            <a:srgbClr val="344E6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610812" y="1230336"/>
            <a:ext cx="72214" cy="72214"/>
          </a:xfrm>
          <a:prstGeom prst="ellipse">
            <a:avLst/>
          </a:prstGeom>
          <a:solidFill>
            <a:srgbClr val="38516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609178" y="1443586"/>
            <a:ext cx="75483" cy="75483"/>
          </a:xfrm>
          <a:prstGeom prst="ellipse">
            <a:avLst/>
          </a:prstGeom>
          <a:solidFill>
            <a:srgbClr val="3C536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607543" y="1656835"/>
            <a:ext cx="78752" cy="78752"/>
          </a:xfrm>
          <a:prstGeom prst="ellipse">
            <a:avLst/>
          </a:prstGeom>
          <a:solidFill>
            <a:srgbClr val="40556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5909" y="1870085"/>
            <a:ext cx="82021" cy="82021"/>
          </a:xfrm>
          <a:prstGeom prst="ellipse">
            <a:avLst/>
          </a:prstGeom>
          <a:solidFill>
            <a:srgbClr val="44576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604274" y="2083334"/>
            <a:ext cx="85290" cy="85290"/>
          </a:xfrm>
          <a:prstGeom prst="ellipse">
            <a:avLst/>
          </a:prstGeom>
          <a:solidFill>
            <a:srgbClr val="48597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9602640" y="2296584"/>
            <a:ext cx="88559" cy="88559"/>
          </a:xfrm>
          <a:prstGeom prst="ellipse">
            <a:avLst/>
          </a:prstGeom>
          <a:solidFill>
            <a:srgbClr val="4C5B7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9601005" y="2509833"/>
            <a:ext cx="91828" cy="91828"/>
          </a:xfrm>
          <a:prstGeom prst="ellipse">
            <a:avLst/>
          </a:prstGeom>
          <a:solidFill>
            <a:srgbClr val="505D7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9599371" y="2723083"/>
            <a:ext cx="95097" cy="95097"/>
          </a:xfrm>
          <a:prstGeom prst="ellipse">
            <a:avLst/>
          </a:prstGeom>
          <a:solidFill>
            <a:srgbClr val="545F7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9828420" y="1018176"/>
            <a:ext cx="66766" cy="66766"/>
          </a:xfrm>
          <a:prstGeom prst="ellipse">
            <a:avLst/>
          </a:prstGeom>
          <a:solidFill>
            <a:srgbClr val="314D6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826786" y="1231426"/>
            <a:ext cx="70035" cy="70035"/>
          </a:xfrm>
          <a:prstGeom prst="ellipse">
            <a:avLst/>
          </a:prstGeom>
          <a:solidFill>
            <a:srgbClr val="354F6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9825151" y="1444675"/>
            <a:ext cx="73304" cy="73304"/>
          </a:xfrm>
          <a:prstGeom prst="ellipse">
            <a:avLst/>
          </a:prstGeom>
          <a:solidFill>
            <a:srgbClr val="39516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823517" y="1657925"/>
            <a:ext cx="76573" cy="76573"/>
          </a:xfrm>
          <a:prstGeom prst="ellipse">
            <a:avLst/>
          </a:prstGeom>
          <a:solidFill>
            <a:srgbClr val="3D536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9821882" y="1871174"/>
            <a:ext cx="79842" cy="79842"/>
          </a:xfrm>
          <a:prstGeom prst="ellipse">
            <a:avLst/>
          </a:prstGeom>
          <a:solidFill>
            <a:srgbClr val="41556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820248" y="2084424"/>
            <a:ext cx="83111" cy="83111"/>
          </a:xfrm>
          <a:prstGeom prst="ellipse">
            <a:avLst/>
          </a:prstGeom>
          <a:solidFill>
            <a:srgbClr val="45576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818613" y="2297673"/>
            <a:ext cx="86380" cy="86380"/>
          </a:xfrm>
          <a:prstGeom prst="ellipse">
            <a:avLst/>
          </a:prstGeom>
          <a:solidFill>
            <a:srgbClr val="495A7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816979" y="2510923"/>
            <a:ext cx="89649" cy="89649"/>
          </a:xfrm>
          <a:prstGeom prst="ellipse">
            <a:avLst/>
          </a:prstGeom>
          <a:solidFill>
            <a:srgbClr val="4D5C7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815344" y="2724172"/>
            <a:ext cx="92918" cy="92918"/>
          </a:xfrm>
          <a:prstGeom prst="ellipse">
            <a:avLst/>
          </a:prstGeom>
          <a:solidFill>
            <a:srgbClr val="515E7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0044394" y="1019266"/>
            <a:ext cx="64587" cy="64587"/>
          </a:xfrm>
          <a:prstGeom prst="ellipse">
            <a:avLst/>
          </a:prstGeom>
          <a:solidFill>
            <a:srgbClr val="2E4C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0042759" y="1232515"/>
            <a:ext cx="67856" cy="67856"/>
          </a:xfrm>
          <a:prstGeom prst="ellipse">
            <a:avLst/>
          </a:prstGeom>
          <a:solidFill>
            <a:srgbClr val="324E6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0041125" y="1445765"/>
            <a:ext cx="71125" cy="71125"/>
          </a:xfrm>
          <a:prstGeom prst="ellipse">
            <a:avLst/>
          </a:prstGeom>
          <a:solidFill>
            <a:srgbClr val="36506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0039490" y="1659014"/>
            <a:ext cx="74394" cy="74394"/>
          </a:xfrm>
          <a:prstGeom prst="ellipse">
            <a:avLst/>
          </a:prstGeom>
          <a:solidFill>
            <a:srgbClr val="3A526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0037856" y="1872264"/>
            <a:ext cx="77663" cy="77663"/>
          </a:xfrm>
          <a:prstGeom prst="ellipse">
            <a:avLst/>
          </a:prstGeom>
          <a:solidFill>
            <a:srgbClr val="3E546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10036221" y="2085513"/>
            <a:ext cx="80932" cy="80932"/>
          </a:xfrm>
          <a:prstGeom prst="ellipse">
            <a:avLst/>
          </a:prstGeom>
          <a:solidFill>
            <a:srgbClr val="42566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10034587" y="2298763"/>
            <a:ext cx="84200" cy="84200"/>
          </a:xfrm>
          <a:prstGeom prst="ellipse">
            <a:avLst/>
          </a:prstGeom>
          <a:solidFill>
            <a:srgbClr val="46587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10032953" y="2512013"/>
            <a:ext cx="87469" cy="87469"/>
          </a:xfrm>
          <a:prstGeom prst="ellipse">
            <a:avLst/>
          </a:prstGeom>
          <a:solidFill>
            <a:srgbClr val="4B5A7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10031318" y="2725262"/>
            <a:ext cx="90738" cy="90738"/>
          </a:xfrm>
          <a:prstGeom prst="ellipse">
            <a:avLst/>
          </a:prstGeom>
          <a:solidFill>
            <a:srgbClr val="4F5C7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10260368" y="1020356"/>
            <a:ext cx="62407" cy="62407"/>
          </a:xfrm>
          <a:prstGeom prst="ellipse">
            <a:avLst/>
          </a:prstGeom>
          <a:solidFill>
            <a:srgbClr val="2B4A6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10258733" y="1233605"/>
            <a:ext cx="65676" cy="65676"/>
          </a:xfrm>
          <a:prstGeom prst="ellipse">
            <a:avLst/>
          </a:prstGeom>
          <a:solidFill>
            <a:srgbClr val="2F4C6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10257099" y="1446855"/>
            <a:ext cx="68945" cy="68945"/>
          </a:xfrm>
          <a:prstGeom prst="ellipse">
            <a:avLst/>
          </a:prstGeom>
          <a:solidFill>
            <a:srgbClr val="344E6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10255464" y="1660104"/>
            <a:ext cx="72214" cy="72214"/>
          </a:xfrm>
          <a:prstGeom prst="ellipse">
            <a:avLst/>
          </a:prstGeom>
          <a:solidFill>
            <a:srgbClr val="38516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10253830" y="1873354"/>
            <a:ext cx="75483" cy="75483"/>
          </a:xfrm>
          <a:prstGeom prst="ellipse">
            <a:avLst/>
          </a:prstGeom>
          <a:solidFill>
            <a:srgbClr val="3C536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10252195" y="2086603"/>
            <a:ext cx="78752" cy="78752"/>
          </a:xfrm>
          <a:prstGeom prst="ellipse">
            <a:avLst/>
          </a:prstGeom>
          <a:solidFill>
            <a:srgbClr val="40556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10250561" y="2299853"/>
            <a:ext cx="82021" cy="82021"/>
          </a:xfrm>
          <a:prstGeom prst="ellipse">
            <a:avLst/>
          </a:prstGeom>
          <a:solidFill>
            <a:srgbClr val="44576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10248926" y="2513102"/>
            <a:ext cx="85290" cy="85290"/>
          </a:xfrm>
          <a:prstGeom prst="ellipse">
            <a:avLst/>
          </a:prstGeom>
          <a:solidFill>
            <a:srgbClr val="48597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10247292" y="2726352"/>
            <a:ext cx="88559" cy="88559"/>
          </a:xfrm>
          <a:prstGeom prst="ellipse">
            <a:avLst/>
          </a:prstGeom>
          <a:solidFill>
            <a:srgbClr val="4C5B7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10476341" y="1021445"/>
            <a:ext cx="60228" cy="60228"/>
          </a:xfrm>
          <a:prstGeom prst="ellipse">
            <a:avLst/>
          </a:prstGeom>
          <a:solidFill>
            <a:srgbClr val="29496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10474707" y="1234695"/>
            <a:ext cx="63497" cy="63497"/>
          </a:xfrm>
          <a:prstGeom prst="ellipse">
            <a:avLst/>
          </a:prstGeom>
          <a:solidFill>
            <a:srgbClr val="2D4B6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10473072" y="1447944"/>
            <a:ext cx="66766" cy="66766"/>
          </a:xfrm>
          <a:prstGeom prst="ellipse">
            <a:avLst/>
          </a:prstGeom>
          <a:solidFill>
            <a:srgbClr val="314D6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10471438" y="1661194"/>
            <a:ext cx="70035" cy="70035"/>
          </a:xfrm>
          <a:prstGeom prst="ellipse">
            <a:avLst/>
          </a:prstGeom>
          <a:solidFill>
            <a:srgbClr val="354F6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10469803" y="1874443"/>
            <a:ext cx="73304" cy="73304"/>
          </a:xfrm>
          <a:prstGeom prst="ellipse">
            <a:avLst/>
          </a:prstGeom>
          <a:solidFill>
            <a:srgbClr val="39516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10468169" y="2087693"/>
            <a:ext cx="76573" cy="76573"/>
          </a:xfrm>
          <a:prstGeom prst="ellipse">
            <a:avLst/>
          </a:prstGeom>
          <a:solidFill>
            <a:srgbClr val="3D536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10466534" y="2300942"/>
            <a:ext cx="79842" cy="79842"/>
          </a:xfrm>
          <a:prstGeom prst="ellipse">
            <a:avLst/>
          </a:prstGeom>
          <a:solidFill>
            <a:srgbClr val="41556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10464900" y="2514192"/>
            <a:ext cx="83111" cy="83111"/>
          </a:xfrm>
          <a:prstGeom prst="ellipse">
            <a:avLst/>
          </a:prstGeom>
          <a:solidFill>
            <a:srgbClr val="45576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10463265" y="2727441"/>
            <a:ext cx="86380" cy="86380"/>
          </a:xfrm>
          <a:prstGeom prst="ellipse">
            <a:avLst/>
          </a:prstGeom>
          <a:solidFill>
            <a:srgbClr val="495A7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10692315" y="1022535"/>
            <a:ext cx="58049" cy="58049"/>
          </a:xfrm>
          <a:prstGeom prst="ellipse">
            <a:avLst/>
          </a:prstGeom>
          <a:solidFill>
            <a:srgbClr val="26486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10690680" y="1235784"/>
            <a:ext cx="61318" cy="61318"/>
          </a:xfrm>
          <a:prstGeom prst="ellipse">
            <a:avLst/>
          </a:prstGeom>
          <a:solidFill>
            <a:srgbClr val="2A4A6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10689046" y="1449034"/>
            <a:ext cx="64587" cy="64587"/>
          </a:xfrm>
          <a:prstGeom prst="ellipse">
            <a:avLst/>
          </a:prstGeom>
          <a:solidFill>
            <a:srgbClr val="2E4C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10687411" y="1662283"/>
            <a:ext cx="67856" cy="67856"/>
          </a:xfrm>
          <a:prstGeom prst="ellipse">
            <a:avLst/>
          </a:prstGeom>
          <a:solidFill>
            <a:srgbClr val="324E6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10685777" y="1875533"/>
            <a:ext cx="71125" cy="71125"/>
          </a:xfrm>
          <a:prstGeom prst="ellipse">
            <a:avLst/>
          </a:prstGeom>
          <a:solidFill>
            <a:srgbClr val="36506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10684142" y="2088782"/>
            <a:ext cx="74394" cy="74394"/>
          </a:xfrm>
          <a:prstGeom prst="ellipse">
            <a:avLst/>
          </a:prstGeom>
          <a:solidFill>
            <a:srgbClr val="3A526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10682508" y="2302032"/>
            <a:ext cx="77663" cy="77663"/>
          </a:xfrm>
          <a:prstGeom prst="ellipse">
            <a:avLst/>
          </a:prstGeom>
          <a:solidFill>
            <a:srgbClr val="3E546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10680873" y="2515281"/>
            <a:ext cx="80932" cy="80932"/>
          </a:xfrm>
          <a:prstGeom prst="ellipse">
            <a:avLst/>
          </a:prstGeom>
          <a:solidFill>
            <a:srgbClr val="42566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10679239" y="2728531"/>
            <a:ext cx="84200" cy="84200"/>
          </a:xfrm>
          <a:prstGeom prst="ellipse">
            <a:avLst/>
          </a:prstGeom>
          <a:solidFill>
            <a:srgbClr val="46587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10908289" y="1023625"/>
            <a:ext cx="55869" cy="55869"/>
          </a:xfrm>
          <a:prstGeom prst="ellipse">
            <a:avLst/>
          </a:prstGeom>
          <a:solidFill>
            <a:srgbClr val="23465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10906654" y="1236874"/>
            <a:ext cx="59138" cy="59138"/>
          </a:xfrm>
          <a:prstGeom prst="ellipse">
            <a:avLst/>
          </a:prstGeom>
          <a:solidFill>
            <a:srgbClr val="27486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10905020" y="1450124"/>
            <a:ext cx="62407" cy="62407"/>
          </a:xfrm>
          <a:prstGeom prst="ellipse">
            <a:avLst/>
          </a:prstGeom>
          <a:solidFill>
            <a:srgbClr val="2B4A6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10903385" y="1663373"/>
            <a:ext cx="65676" cy="65676"/>
          </a:xfrm>
          <a:prstGeom prst="ellipse">
            <a:avLst/>
          </a:prstGeom>
          <a:solidFill>
            <a:srgbClr val="2F4C6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10901751" y="1876623"/>
            <a:ext cx="68945" cy="68945"/>
          </a:xfrm>
          <a:prstGeom prst="ellipse">
            <a:avLst/>
          </a:prstGeom>
          <a:solidFill>
            <a:srgbClr val="344E6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10900116" y="2089872"/>
            <a:ext cx="72214" cy="72214"/>
          </a:xfrm>
          <a:prstGeom prst="ellipse">
            <a:avLst/>
          </a:prstGeom>
          <a:solidFill>
            <a:srgbClr val="38516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10898482" y="2303122"/>
            <a:ext cx="75483" cy="75483"/>
          </a:xfrm>
          <a:prstGeom prst="ellipse">
            <a:avLst/>
          </a:prstGeom>
          <a:solidFill>
            <a:srgbClr val="3C536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10896847" y="2516371"/>
            <a:ext cx="78752" cy="78752"/>
          </a:xfrm>
          <a:prstGeom prst="ellipse">
            <a:avLst/>
          </a:prstGeom>
          <a:solidFill>
            <a:srgbClr val="40556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10895213" y="2729621"/>
            <a:ext cx="82021" cy="82021"/>
          </a:xfrm>
          <a:prstGeom prst="ellipse">
            <a:avLst/>
          </a:prstGeom>
          <a:solidFill>
            <a:srgbClr val="44576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11124262" y="1024714"/>
            <a:ext cx="53690" cy="53690"/>
          </a:xfrm>
          <a:prstGeom prst="ellipse">
            <a:avLst/>
          </a:prstGeom>
          <a:solidFill>
            <a:srgbClr val="21455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11122628" y="1237964"/>
            <a:ext cx="56959" cy="56959"/>
          </a:xfrm>
          <a:prstGeom prst="ellipse">
            <a:avLst/>
          </a:prstGeom>
          <a:solidFill>
            <a:srgbClr val="25475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11120993" y="1451213"/>
            <a:ext cx="60228" cy="60228"/>
          </a:xfrm>
          <a:prstGeom prst="ellipse">
            <a:avLst/>
          </a:prstGeom>
          <a:solidFill>
            <a:srgbClr val="29496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11119359" y="1664463"/>
            <a:ext cx="63497" cy="63497"/>
          </a:xfrm>
          <a:prstGeom prst="ellipse">
            <a:avLst/>
          </a:prstGeom>
          <a:solidFill>
            <a:srgbClr val="2D4B6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11117724" y="1877712"/>
            <a:ext cx="66766" cy="66766"/>
          </a:xfrm>
          <a:prstGeom prst="ellipse">
            <a:avLst/>
          </a:prstGeom>
          <a:solidFill>
            <a:srgbClr val="314D6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11116090" y="2090962"/>
            <a:ext cx="70035" cy="70035"/>
          </a:xfrm>
          <a:prstGeom prst="ellipse">
            <a:avLst/>
          </a:prstGeom>
          <a:solidFill>
            <a:srgbClr val="354F6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11114455" y="2304211"/>
            <a:ext cx="73304" cy="73304"/>
          </a:xfrm>
          <a:prstGeom prst="ellipse">
            <a:avLst/>
          </a:prstGeom>
          <a:solidFill>
            <a:srgbClr val="39516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11112821" y="2517461"/>
            <a:ext cx="76573" cy="76573"/>
          </a:xfrm>
          <a:prstGeom prst="ellipse">
            <a:avLst/>
          </a:prstGeom>
          <a:solidFill>
            <a:srgbClr val="3D536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11111186" y="2730710"/>
            <a:ext cx="79842" cy="79842"/>
          </a:xfrm>
          <a:prstGeom prst="ellipse">
            <a:avLst/>
          </a:prstGeom>
          <a:solidFill>
            <a:srgbClr val="41556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11340236" y="1025804"/>
            <a:ext cx="51511" cy="51511"/>
          </a:xfrm>
          <a:prstGeom prst="ellipse">
            <a:avLst/>
          </a:prstGeom>
          <a:solidFill>
            <a:srgbClr val="1E44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11338601" y="1239053"/>
            <a:ext cx="54780" cy="54780"/>
          </a:xfrm>
          <a:prstGeom prst="ellipse">
            <a:avLst/>
          </a:prstGeom>
          <a:solidFill>
            <a:srgbClr val="22465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1336967" y="1452303"/>
            <a:ext cx="58049" cy="58049"/>
          </a:xfrm>
          <a:prstGeom prst="ellipse">
            <a:avLst/>
          </a:prstGeom>
          <a:solidFill>
            <a:srgbClr val="26486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1335332" y="1665552"/>
            <a:ext cx="61318" cy="61318"/>
          </a:xfrm>
          <a:prstGeom prst="ellipse">
            <a:avLst/>
          </a:prstGeom>
          <a:solidFill>
            <a:srgbClr val="2A4A6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1333698" y="1878802"/>
            <a:ext cx="64587" cy="64587"/>
          </a:xfrm>
          <a:prstGeom prst="ellipse">
            <a:avLst/>
          </a:prstGeom>
          <a:solidFill>
            <a:srgbClr val="2E4C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1332063" y="2092051"/>
            <a:ext cx="67856" cy="67856"/>
          </a:xfrm>
          <a:prstGeom prst="ellipse">
            <a:avLst/>
          </a:prstGeom>
          <a:solidFill>
            <a:srgbClr val="324E6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1330429" y="2305301"/>
            <a:ext cx="71125" cy="71125"/>
          </a:xfrm>
          <a:prstGeom prst="ellipse">
            <a:avLst/>
          </a:prstGeom>
          <a:solidFill>
            <a:srgbClr val="36506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1328794" y="2518550"/>
            <a:ext cx="74394" cy="74394"/>
          </a:xfrm>
          <a:prstGeom prst="ellipse">
            <a:avLst/>
          </a:prstGeom>
          <a:solidFill>
            <a:srgbClr val="3A526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1327160" y="2731800"/>
            <a:ext cx="77663" cy="77663"/>
          </a:xfrm>
          <a:prstGeom prst="ellipse">
            <a:avLst/>
          </a:prstGeom>
          <a:solidFill>
            <a:srgbClr val="3E546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1556210" y="1026894"/>
            <a:ext cx="49331" cy="49331"/>
          </a:xfrm>
          <a:prstGeom prst="ellipse">
            <a:avLst/>
          </a:prstGeom>
          <a:solidFill>
            <a:srgbClr val="1B425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1554575" y="1240143"/>
            <a:ext cx="52600" cy="52600"/>
          </a:xfrm>
          <a:prstGeom prst="ellipse">
            <a:avLst/>
          </a:prstGeom>
          <a:solidFill>
            <a:srgbClr val="1F445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1552941" y="1453393"/>
            <a:ext cx="55869" cy="55869"/>
          </a:xfrm>
          <a:prstGeom prst="ellipse">
            <a:avLst/>
          </a:prstGeom>
          <a:solidFill>
            <a:srgbClr val="23465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1551306" y="1666642"/>
            <a:ext cx="59138" cy="59138"/>
          </a:xfrm>
          <a:prstGeom prst="ellipse">
            <a:avLst/>
          </a:prstGeom>
          <a:solidFill>
            <a:srgbClr val="27486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1549672" y="1879892"/>
            <a:ext cx="62407" cy="62407"/>
          </a:xfrm>
          <a:prstGeom prst="ellipse">
            <a:avLst/>
          </a:prstGeom>
          <a:solidFill>
            <a:srgbClr val="2B4A6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1548037" y="2093141"/>
            <a:ext cx="65676" cy="65676"/>
          </a:xfrm>
          <a:prstGeom prst="ellipse">
            <a:avLst/>
          </a:prstGeom>
          <a:solidFill>
            <a:srgbClr val="2F4C6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1546403" y="2306391"/>
            <a:ext cx="68945" cy="68945"/>
          </a:xfrm>
          <a:prstGeom prst="ellipse">
            <a:avLst/>
          </a:prstGeom>
          <a:solidFill>
            <a:srgbClr val="344E6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544768" y="2519640"/>
            <a:ext cx="72214" cy="72214"/>
          </a:xfrm>
          <a:prstGeom prst="ellipse">
            <a:avLst/>
          </a:prstGeom>
          <a:solidFill>
            <a:srgbClr val="38516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543134" y="2732890"/>
            <a:ext cx="75483" cy="75483"/>
          </a:xfrm>
          <a:prstGeom prst="ellipse">
            <a:avLst/>
          </a:prstGeom>
          <a:solidFill>
            <a:srgbClr val="3C536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772183" y="1027983"/>
            <a:ext cx="47152" cy="47152"/>
          </a:xfrm>
          <a:prstGeom prst="ellipse">
            <a:avLst/>
          </a:prstGeom>
          <a:solidFill>
            <a:srgbClr val="18415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770549" y="1241233"/>
            <a:ext cx="50421" cy="50421"/>
          </a:xfrm>
          <a:prstGeom prst="ellipse">
            <a:avLst/>
          </a:prstGeom>
          <a:solidFill>
            <a:srgbClr val="1C43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768914" y="1454482"/>
            <a:ext cx="53690" cy="53690"/>
          </a:xfrm>
          <a:prstGeom prst="ellipse">
            <a:avLst/>
          </a:prstGeom>
          <a:solidFill>
            <a:srgbClr val="21455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767280" y="1667732"/>
            <a:ext cx="56959" cy="56959"/>
          </a:xfrm>
          <a:prstGeom prst="ellipse">
            <a:avLst/>
          </a:prstGeom>
          <a:solidFill>
            <a:srgbClr val="25475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765645" y="1880981"/>
            <a:ext cx="60228" cy="60228"/>
          </a:xfrm>
          <a:prstGeom prst="ellipse">
            <a:avLst/>
          </a:prstGeom>
          <a:solidFill>
            <a:srgbClr val="29496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764011" y="2094231"/>
            <a:ext cx="63497" cy="63497"/>
          </a:xfrm>
          <a:prstGeom prst="ellipse">
            <a:avLst/>
          </a:prstGeom>
          <a:solidFill>
            <a:srgbClr val="2D4B6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762376" y="2307480"/>
            <a:ext cx="66766" cy="66766"/>
          </a:xfrm>
          <a:prstGeom prst="ellipse">
            <a:avLst/>
          </a:prstGeom>
          <a:solidFill>
            <a:srgbClr val="314D6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760742" y="2520730"/>
            <a:ext cx="70035" cy="70035"/>
          </a:xfrm>
          <a:prstGeom prst="ellipse">
            <a:avLst/>
          </a:prstGeom>
          <a:solidFill>
            <a:srgbClr val="354F6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759107" y="2733979"/>
            <a:ext cx="73304" cy="73304"/>
          </a:xfrm>
          <a:prstGeom prst="ellipse">
            <a:avLst/>
          </a:prstGeom>
          <a:solidFill>
            <a:srgbClr val="39516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988157" y="1029073"/>
            <a:ext cx="44973" cy="44973"/>
          </a:xfrm>
          <a:prstGeom prst="ellipse">
            <a:avLst/>
          </a:prstGeom>
          <a:solidFill>
            <a:srgbClr val="163F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986522" y="1242322"/>
            <a:ext cx="48242" cy="48242"/>
          </a:xfrm>
          <a:prstGeom prst="ellipse">
            <a:avLst/>
          </a:prstGeom>
          <a:solidFill>
            <a:srgbClr val="1A415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984888" y="1455572"/>
            <a:ext cx="51511" cy="51511"/>
          </a:xfrm>
          <a:prstGeom prst="ellipse">
            <a:avLst/>
          </a:prstGeom>
          <a:solidFill>
            <a:srgbClr val="1E44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11983253" y="1668821"/>
            <a:ext cx="54780" cy="54780"/>
          </a:xfrm>
          <a:prstGeom prst="ellipse">
            <a:avLst/>
          </a:prstGeom>
          <a:solidFill>
            <a:srgbClr val="22465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11981619" y="1882071"/>
            <a:ext cx="58049" cy="58049"/>
          </a:xfrm>
          <a:prstGeom prst="ellipse">
            <a:avLst/>
          </a:prstGeom>
          <a:solidFill>
            <a:srgbClr val="26486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11979984" y="2095320"/>
            <a:ext cx="61318" cy="61318"/>
          </a:xfrm>
          <a:prstGeom prst="ellipse">
            <a:avLst/>
          </a:prstGeom>
          <a:solidFill>
            <a:srgbClr val="2A4A6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11978350" y="2308570"/>
            <a:ext cx="64587" cy="64587"/>
          </a:xfrm>
          <a:prstGeom prst="ellipse">
            <a:avLst/>
          </a:prstGeom>
          <a:solidFill>
            <a:srgbClr val="2E4C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11976715" y="2521819"/>
            <a:ext cx="67856" cy="67856"/>
          </a:xfrm>
          <a:prstGeom prst="ellipse">
            <a:avLst/>
          </a:prstGeom>
          <a:solidFill>
            <a:srgbClr val="324E6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9"/>
          <p:cNvSpPr/>
          <p:nvPr/>
        </p:nvSpPr>
        <p:spPr>
          <a:xfrm>
            <a:off x="11975081" y="2735069"/>
            <a:ext cx="71125" cy="71125"/>
          </a:xfrm>
          <a:prstGeom prst="ellipse">
            <a:avLst/>
          </a:prstGeom>
          <a:solidFill>
            <a:srgbClr val="36506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0"/>
          <p:cNvSpPr/>
          <p:nvPr/>
        </p:nvSpPr>
        <p:spPr>
          <a:xfrm>
            <a:off x="12204131" y="1030163"/>
            <a:ext cx="42793" cy="42793"/>
          </a:xfrm>
          <a:prstGeom prst="ellipse">
            <a:avLst/>
          </a:prstGeom>
          <a:solidFill>
            <a:srgbClr val="133E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11"/>
          <p:cNvSpPr/>
          <p:nvPr/>
        </p:nvSpPr>
        <p:spPr>
          <a:xfrm>
            <a:off x="12202496" y="1243412"/>
            <a:ext cx="46062" cy="46062"/>
          </a:xfrm>
          <a:prstGeom prst="ellipse">
            <a:avLst/>
          </a:prstGeom>
          <a:solidFill>
            <a:srgbClr val="17405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12"/>
          <p:cNvSpPr/>
          <p:nvPr/>
        </p:nvSpPr>
        <p:spPr>
          <a:xfrm>
            <a:off x="12200862" y="1456662"/>
            <a:ext cx="49331" cy="49331"/>
          </a:xfrm>
          <a:prstGeom prst="ellipse">
            <a:avLst/>
          </a:prstGeom>
          <a:solidFill>
            <a:srgbClr val="1B425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13"/>
          <p:cNvSpPr/>
          <p:nvPr/>
        </p:nvSpPr>
        <p:spPr>
          <a:xfrm>
            <a:off x="12199227" y="1669911"/>
            <a:ext cx="52600" cy="52600"/>
          </a:xfrm>
          <a:prstGeom prst="ellipse">
            <a:avLst/>
          </a:prstGeom>
          <a:solidFill>
            <a:srgbClr val="1F445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14"/>
          <p:cNvSpPr/>
          <p:nvPr/>
        </p:nvSpPr>
        <p:spPr>
          <a:xfrm>
            <a:off x="12197593" y="1883161"/>
            <a:ext cx="55869" cy="55869"/>
          </a:xfrm>
          <a:prstGeom prst="ellipse">
            <a:avLst/>
          </a:prstGeom>
          <a:solidFill>
            <a:srgbClr val="23465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15"/>
          <p:cNvSpPr/>
          <p:nvPr/>
        </p:nvSpPr>
        <p:spPr>
          <a:xfrm>
            <a:off x="12195958" y="2096410"/>
            <a:ext cx="59138" cy="59138"/>
          </a:xfrm>
          <a:prstGeom prst="ellipse">
            <a:avLst/>
          </a:prstGeom>
          <a:solidFill>
            <a:srgbClr val="27486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16"/>
          <p:cNvSpPr/>
          <p:nvPr/>
        </p:nvSpPr>
        <p:spPr>
          <a:xfrm>
            <a:off x="12194324" y="2309660"/>
            <a:ext cx="62407" cy="62407"/>
          </a:xfrm>
          <a:prstGeom prst="ellipse">
            <a:avLst/>
          </a:prstGeom>
          <a:solidFill>
            <a:srgbClr val="2B4A6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17"/>
          <p:cNvSpPr/>
          <p:nvPr/>
        </p:nvSpPr>
        <p:spPr>
          <a:xfrm>
            <a:off x="12192689" y="2522909"/>
            <a:ext cx="65676" cy="65676"/>
          </a:xfrm>
          <a:prstGeom prst="ellipse">
            <a:avLst/>
          </a:prstGeom>
          <a:solidFill>
            <a:srgbClr val="2F4C6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18"/>
          <p:cNvSpPr/>
          <p:nvPr/>
        </p:nvSpPr>
        <p:spPr>
          <a:xfrm>
            <a:off x="12191055" y="2736159"/>
            <a:ext cx="68945" cy="68945"/>
          </a:xfrm>
          <a:prstGeom prst="ellipse">
            <a:avLst/>
          </a:prstGeom>
          <a:solidFill>
            <a:srgbClr val="344E6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TextBox 119"/>
          <p:cNvSpPr txBox="1"/>
          <p:nvPr/>
        </p:nvSpPr>
        <p:spPr>
          <a:xfrm>
            <a:off x="749808" y="658368"/>
            <a:ext cx="73152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SEMIANALYSIS · 中国 AI 基础设施热潮 · 2026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749808" y="1572768"/>
            <a:ext cx="7964195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6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五强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749808" y="2670048"/>
            <a:ext cx="887349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3000" b="1">
                <a:solidFill>
                  <a:srgbClr val="EBEDEF"/>
                </a:solidFill>
                <a:latin typeface="微软雅黑"/>
                <a:ea typeface="微软雅黑"/>
                <a:cs typeface="微软雅黑"/>
              </a:rPr>
              <a:t>24GW 容量版图下的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749808" y="3182112"/>
            <a:ext cx="887349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五条基础设施路线</a:t>
            </a:r>
          </a:p>
        </p:txBody>
      </p:sp>
      <p:sp>
        <p:nvSpPr>
          <p:cNvPr id="124" name="Rectangle 123"/>
          <p:cNvSpPr/>
          <p:nvPr/>
        </p:nvSpPr>
        <p:spPr>
          <a:xfrm>
            <a:off x="749808" y="4041648"/>
            <a:ext cx="2194560" cy="3175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124"/>
          <p:cNvSpPr txBox="1"/>
          <p:nvPr/>
        </p:nvSpPr>
        <p:spPr>
          <a:xfrm>
            <a:off x="749808" y="4279392"/>
            <a:ext cx="6145606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0">
                <a:solidFill>
                  <a:srgbClr val="BBBFC8"/>
                </a:solidFill>
                <a:latin typeface="微软雅黑"/>
                <a:ea typeface="微软雅黑"/>
                <a:cs typeface="微软雅黑"/>
              </a:rPr>
              <a:t>字节 · 阿里 · 腾讯 · 百度 · 华为 ｜ 容量 · 路线 · 资本 · 芯片 · 能源</a:t>
            </a:r>
          </a:p>
        </p:txBody>
      </p:sp>
      <p:sp>
        <p:nvSpPr>
          <p:cNvPr id="126" name="Rounded Rectangle 125"/>
          <p:cNvSpPr/>
          <p:nvPr/>
        </p:nvSpPr>
        <p:spPr>
          <a:xfrm>
            <a:off x="749808" y="5504688"/>
            <a:ext cx="5236311" cy="566928"/>
          </a:xfrm>
          <a:prstGeom prst="roundRect">
            <a:avLst>
              <a:gd name="adj" fmla="val 3500"/>
            </a:avLst>
          </a:prstGeom>
          <a:solidFill>
            <a:srgbClr val="1A2947"/>
          </a:solidFill>
          <a:ln w="6350">
            <a:solidFill>
              <a:srgbClr val="484635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TextBox 126"/>
          <p:cNvSpPr txBox="1"/>
          <p:nvPr/>
        </p:nvSpPr>
        <p:spPr>
          <a:xfrm>
            <a:off x="1024127" y="5669280"/>
            <a:ext cx="4687671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A2A8B5"/>
                </a:solidFill>
                <a:latin typeface="微软雅黑"/>
                <a:ea typeface="微软雅黑"/>
                <a:cs typeface="微软雅黑"/>
              </a:rPr>
              <a:t>原文：SI云原生智能算力架构 ｜ 发布 2026-10-19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B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016098" y="740778"/>
            <a:ext cx="72923" cy="72923"/>
          </a:xfrm>
          <a:prstGeom prst="ellipse">
            <a:avLst/>
          </a:prstGeom>
          <a:solidFill>
            <a:srgbClr val="363A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014715" y="954279"/>
            <a:ext cx="75689" cy="75689"/>
          </a:xfrm>
          <a:prstGeom prst="ellipse">
            <a:avLst/>
          </a:prstGeom>
          <a:solidFill>
            <a:srgbClr val="3A3D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013332" y="1167780"/>
            <a:ext cx="78455" cy="78455"/>
          </a:xfrm>
          <a:prstGeom prst="ellipse">
            <a:avLst/>
          </a:prstGeom>
          <a:solidFill>
            <a:srgbClr val="3E40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011949" y="1381281"/>
            <a:ext cx="81221" cy="81221"/>
          </a:xfrm>
          <a:prstGeom prst="ellipse">
            <a:avLst/>
          </a:prstGeom>
          <a:solidFill>
            <a:srgbClr val="4243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010566" y="1594782"/>
            <a:ext cx="83987" cy="83987"/>
          </a:xfrm>
          <a:prstGeom prst="ellipse">
            <a:avLst/>
          </a:prstGeom>
          <a:solidFill>
            <a:srgbClr val="4646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009183" y="1808283"/>
            <a:ext cx="86753" cy="86753"/>
          </a:xfrm>
          <a:prstGeom prst="ellipse">
            <a:avLst/>
          </a:prstGeom>
          <a:solidFill>
            <a:srgbClr val="4B49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9007800" y="2021784"/>
            <a:ext cx="89519" cy="89519"/>
          </a:xfrm>
          <a:prstGeom prst="ellipse">
            <a:avLst/>
          </a:prstGeom>
          <a:solidFill>
            <a:srgbClr val="4F4C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9006417" y="2235285"/>
            <a:ext cx="92285" cy="92285"/>
          </a:xfrm>
          <a:prstGeom prst="ellipse">
            <a:avLst/>
          </a:prstGeom>
          <a:solidFill>
            <a:srgbClr val="534F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9005034" y="2448786"/>
            <a:ext cx="95051" cy="95051"/>
          </a:xfrm>
          <a:prstGeom prst="ellipse">
            <a:avLst/>
          </a:prstGeom>
          <a:solidFill>
            <a:srgbClr val="5852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9003651" y="2662287"/>
            <a:ext cx="97817" cy="97817"/>
          </a:xfrm>
          <a:prstGeom prst="ellipse">
            <a:avLst/>
          </a:prstGeom>
          <a:solidFill>
            <a:srgbClr val="5C55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002268" y="2875787"/>
            <a:ext cx="100584" cy="100584"/>
          </a:xfrm>
          <a:prstGeom prst="ellipse">
            <a:avLst/>
          </a:prstGeom>
          <a:solidFill>
            <a:srgbClr val="6058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9231970" y="741766"/>
            <a:ext cx="70947" cy="70947"/>
          </a:xfrm>
          <a:prstGeom prst="ellipse">
            <a:avLst/>
          </a:prstGeom>
          <a:solidFill>
            <a:srgbClr val="3237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230587" y="955267"/>
            <a:ext cx="73713" cy="73713"/>
          </a:xfrm>
          <a:prstGeom prst="ellipse">
            <a:avLst/>
          </a:prstGeom>
          <a:solidFill>
            <a:srgbClr val="373A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9229204" y="1168768"/>
            <a:ext cx="76479" cy="76479"/>
          </a:xfrm>
          <a:prstGeom prst="ellipse">
            <a:avLst/>
          </a:prstGeom>
          <a:solidFill>
            <a:srgbClr val="3B3D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227821" y="1382269"/>
            <a:ext cx="79245" cy="79245"/>
          </a:xfrm>
          <a:prstGeom prst="ellipse">
            <a:avLst/>
          </a:prstGeom>
          <a:solidFill>
            <a:srgbClr val="3F40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226438" y="1595770"/>
            <a:ext cx="82011" cy="82011"/>
          </a:xfrm>
          <a:prstGeom prst="ellipse">
            <a:avLst/>
          </a:prstGeom>
          <a:solidFill>
            <a:srgbClr val="4344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225055" y="1809271"/>
            <a:ext cx="84777" cy="84777"/>
          </a:xfrm>
          <a:prstGeom prst="ellipse">
            <a:avLst/>
          </a:prstGeom>
          <a:solidFill>
            <a:srgbClr val="4847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223671" y="2022771"/>
            <a:ext cx="87544" cy="87544"/>
          </a:xfrm>
          <a:prstGeom prst="ellipse">
            <a:avLst/>
          </a:prstGeom>
          <a:solidFill>
            <a:srgbClr val="4C4A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222288" y="2236272"/>
            <a:ext cx="90310" cy="90310"/>
          </a:xfrm>
          <a:prstGeom prst="ellipse">
            <a:avLst/>
          </a:prstGeom>
          <a:solidFill>
            <a:srgbClr val="504D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220905" y="2449773"/>
            <a:ext cx="93076" cy="93076"/>
          </a:xfrm>
          <a:prstGeom prst="ellipse">
            <a:avLst/>
          </a:prstGeom>
          <a:solidFill>
            <a:srgbClr val="5450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219522" y="2663274"/>
            <a:ext cx="95842" cy="95842"/>
          </a:xfrm>
          <a:prstGeom prst="ellipse">
            <a:avLst/>
          </a:prstGeom>
          <a:solidFill>
            <a:srgbClr val="5953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218139" y="2876775"/>
            <a:ext cx="98608" cy="98608"/>
          </a:xfrm>
          <a:prstGeom prst="ellipse">
            <a:avLst/>
          </a:prstGeom>
          <a:solidFill>
            <a:srgbClr val="5D56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447842" y="742754"/>
            <a:ext cx="68971" cy="68971"/>
          </a:xfrm>
          <a:prstGeom prst="ellipse">
            <a:avLst/>
          </a:prstGeom>
          <a:solidFill>
            <a:srgbClr val="2F35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9446459" y="956255"/>
            <a:ext cx="71737" cy="71737"/>
          </a:xfrm>
          <a:prstGeom prst="ellipse">
            <a:avLst/>
          </a:prstGeom>
          <a:solidFill>
            <a:srgbClr val="3438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9445075" y="1169755"/>
            <a:ext cx="74504" cy="74504"/>
          </a:xfrm>
          <a:prstGeom prst="ellipse">
            <a:avLst/>
          </a:prstGeom>
          <a:solidFill>
            <a:srgbClr val="383B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9443692" y="1383256"/>
            <a:ext cx="77270" cy="77270"/>
          </a:xfrm>
          <a:prstGeom prst="ellipse">
            <a:avLst/>
          </a:prstGeom>
          <a:solidFill>
            <a:srgbClr val="3C3E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9442309" y="1596757"/>
            <a:ext cx="80036" cy="80036"/>
          </a:xfrm>
          <a:prstGeom prst="ellipse">
            <a:avLst/>
          </a:prstGeom>
          <a:solidFill>
            <a:srgbClr val="4041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9440926" y="1810258"/>
            <a:ext cx="82802" cy="82802"/>
          </a:xfrm>
          <a:prstGeom prst="ellipse">
            <a:avLst/>
          </a:prstGeom>
          <a:solidFill>
            <a:srgbClr val="4544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9439543" y="2023759"/>
            <a:ext cx="85568" cy="85568"/>
          </a:xfrm>
          <a:prstGeom prst="ellipse">
            <a:avLst/>
          </a:prstGeom>
          <a:solidFill>
            <a:srgbClr val="4947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9438160" y="2237260"/>
            <a:ext cx="88334" cy="88334"/>
          </a:xfrm>
          <a:prstGeom prst="ellipse">
            <a:avLst/>
          </a:prstGeom>
          <a:solidFill>
            <a:srgbClr val="4D4A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9436777" y="2450761"/>
            <a:ext cx="91100" cy="91100"/>
          </a:xfrm>
          <a:prstGeom prst="ellipse">
            <a:avLst/>
          </a:prstGeom>
          <a:solidFill>
            <a:srgbClr val="514E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9435394" y="2664262"/>
            <a:ext cx="93866" cy="93866"/>
          </a:xfrm>
          <a:prstGeom prst="ellipse">
            <a:avLst/>
          </a:prstGeom>
          <a:solidFill>
            <a:srgbClr val="5651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9434011" y="2877763"/>
            <a:ext cx="96632" cy="96632"/>
          </a:xfrm>
          <a:prstGeom prst="ellipse">
            <a:avLst/>
          </a:prstGeom>
          <a:solidFill>
            <a:srgbClr val="5A54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9663713" y="743741"/>
            <a:ext cx="66996" cy="66996"/>
          </a:xfrm>
          <a:prstGeom prst="ellipse">
            <a:avLst/>
          </a:prstGeom>
          <a:solidFill>
            <a:srgbClr val="2C33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9662330" y="957242"/>
            <a:ext cx="69762" cy="69762"/>
          </a:xfrm>
          <a:prstGeom prst="ellipse">
            <a:avLst/>
          </a:prstGeom>
          <a:solidFill>
            <a:srgbClr val="3136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9660947" y="1170743"/>
            <a:ext cx="72528" cy="72528"/>
          </a:xfrm>
          <a:prstGeom prst="ellipse">
            <a:avLst/>
          </a:prstGeom>
          <a:solidFill>
            <a:srgbClr val="3539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9659564" y="1384244"/>
            <a:ext cx="75294" cy="75294"/>
          </a:xfrm>
          <a:prstGeom prst="ellipse">
            <a:avLst/>
          </a:prstGeom>
          <a:solidFill>
            <a:srgbClr val="393C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9658181" y="1597745"/>
            <a:ext cx="78060" cy="78060"/>
          </a:xfrm>
          <a:prstGeom prst="ellipse">
            <a:avLst/>
          </a:prstGeom>
          <a:solidFill>
            <a:srgbClr val="3D3F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9656798" y="1811246"/>
            <a:ext cx="80826" cy="80826"/>
          </a:xfrm>
          <a:prstGeom prst="ellipse">
            <a:avLst/>
          </a:prstGeom>
          <a:solidFill>
            <a:srgbClr val="4242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9655415" y="2024747"/>
            <a:ext cx="83592" cy="83592"/>
          </a:xfrm>
          <a:prstGeom prst="ellipse">
            <a:avLst/>
          </a:prstGeom>
          <a:solidFill>
            <a:srgbClr val="4645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9654032" y="2238248"/>
            <a:ext cx="86358" cy="86358"/>
          </a:xfrm>
          <a:prstGeom prst="ellipse">
            <a:avLst/>
          </a:prstGeom>
          <a:solidFill>
            <a:srgbClr val="4A48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9652649" y="2451749"/>
            <a:ext cx="89124" cy="89124"/>
          </a:xfrm>
          <a:prstGeom prst="ellipse">
            <a:avLst/>
          </a:prstGeom>
          <a:solidFill>
            <a:srgbClr val="4E4B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9651266" y="2665250"/>
            <a:ext cx="91890" cy="91890"/>
          </a:xfrm>
          <a:prstGeom prst="ellipse">
            <a:avLst/>
          </a:prstGeom>
          <a:solidFill>
            <a:srgbClr val="534E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9649883" y="2878751"/>
            <a:ext cx="94656" cy="94656"/>
          </a:xfrm>
          <a:prstGeom prst="ellipse">
            <a:avLst/>
          </a:prstGeom>
          <a:solidFill>
            <a:srgbClr val="5751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9879585" y="744729"/>
            <a:ext cx="65020" cy="65020"/>
          </a:xfrm>
          <a:prstGeom prst="ellipse">
            <a:avLst/>
          </a:prstGeom>
          <a:solidFill>
            <a:srgbClr val="2931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9878202" y="958230"/>
            <a:ext cx="67786" cy="67786"/>
          </a:xfrm>
          <a:prstGeom prst="ellipse">
            <a:avLst/>
          </a:prstGeom>
          <a:solidFill>
            <a:srgbClr val="2E34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9876819" y="1171731"/>
            <a:ext cx="70552" cy="70552"/>
          </a:xfrm>
          <a:prstGeom prst="ellipse">
            <a:avLst/>
          </a:prstGeom>
          <a:solidFill>
            <a:srgbClr val="3237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9875436" y="1385232"/>
            <a:ext cx="73318" cy="73318"/>
          </a:xfrm>
          <a:prstGeom prst="ellipse">
            <a:avLst/>
          </a:prstGeom>
          <a:solidFill>
            <a:srgbClr val="363A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9874053" y="1598733"/>
            <a:ext cx="76084" cy="76084"/>
          </a:xfrm>
          <a:prstGeom prst="ellipse">
            <a:avLst/>
          </a:prstGeom>
          <a:solidFill>
            <a:srgbClr val="3A3D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9872670" y="1812234"/>
            <a:ext cx="78850" cy="78850"/>
          </a:xfrm>
          <a:prstGeom prst="ellipse">
            <a:avLst/>
          </a:prstGeom>
          <a:solidFill>
            <a:srgbClr val="3F40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9871287" y="2025735"/>
            <a:ext cx="81616" cy="81616"/>
          </a:xfrm>
          <a:prstGeom prst="ellipse">
            <a:avLst/>
          </a:prstGeom>
          <a:solidFill>
            <a:srgbClr val="4343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9869904" y="2239236"/>
            <a:ext cx="84382" cy="84382"/>
          </a:xfrm>
          <a:prstGeom prst="ellipse">
            <a:avLst/>
          </a:prstGeom>
          <a:solidFill>
            <a:srgbClr val="4746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9868521" y="2452737"/>
            <a:ext cx="87148" cy="87148"/>
          </a:xfrm>
          <a:prstGeom prst="ellipse">
            <a:avLst/>
          </a:prstGeom>
          <a:solidFill>
            <a:srgbClr val="4B49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9867138" y="2666238"/>
            <a:ext cx="89914" cy="89914"/>
          </a:xfrm>
          <a:prstGeom prst="ellipse">
            <a:avLst/>
          </a:prstGeom>
          <a:solidFill>
            <a:srgbClr val="504C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9865755" y="2879739"/>
            <a:ext cx="92680" cy="92680"/>
          </a:xfrm>
          <a:prstGeom prst="ellipse">
            <a:avLst/>
          </a:prstGeom>
          <a:solidFill>
            <a:srgbClr val="544F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10095457" y="745717"/>
            <a:ext cx="63044" cy="63044"/>
          </a:xfrm>
          <a:prstGeom prst="ellipse">
            <a:avLst/>
          </a:prstGeom>
          <a:solidFill>
            <a:srgbClr val="262F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10094074" y="959218"/>
            <a:ext cx="65810" cy="65810"/>
          </a:xfrm>
          <a:prstGeom prst="ellipse">
            <a:avLst/>
          </a:prstGeom>
          <a:solidFill>
            <a:srgbClr val="2B32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10092691" y="1172719"/>
            <a:ext cx="68576" cy="68576"/>
          </a:xfrm>
          <a:prstGeom prst="ellipse">
            <a:avLst/>
          </a:prstGeom>
          <a:solidFill>
            <a:srgbClr val="2F35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10091308" y="1386220"/>
            <a:ext cx="71342" cy="71342"/>
          </a:xfrm>
          <a:prstGeom prst="ellipse">
            <a:avLst/>
          </a:prstGeom>
          <a:solidFill>
            <a:srgbClr val="3338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10089925" y="1599721"/>
            <a:ext cx="74108" cy="74108"/>
          </a:xfrm>
          <a:prstGeom prst="ellipse">
            <a:avLst/>
          </a:prstGeom>
          <a:solidFill>
            <a:srgbClr val="373B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10088542" y="1813222"/>
            <a:ext cx="76874" cy="76874"/>
          </a:xfrm>
          <a:prstGeom prst="ellipse">
            <a:avLst/>
          </a:prstGeom>
          <a:solidFill>
            <a:srgbClr val="3C3E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10087159" y="2026723"/>
            <a:ext cx="79640" cy="79640"/>
          </a:xfrm>
          <a:prstGeom prst="ellipse">
            <a:avLst/>
          </a:prstGeom>
          <a:solidFill>
            <a:srgbClr val="4041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10085776" y="2240224"/>
            <a:ext cx="82407" cy="82407"/>
          </a:xfrm>
          <a:prstGeom prst="ellipse">
            <a:avLst/>
          </a:prstGeom>
          <a:solidFill>
            <a:srgbClr val="4444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10084393" y="2453725"/>
            <a:ext cx="85173" cy="85173"/>
          </a:xfrm>
          <a:prstGeom prst="ellipse">
            <a:avLst/>
          </a:prstGeom>
          <a:solidFill>
            <a:srgbClr val="4847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10083010" y="2667226"/>
            <a:ext cx="87939" cy="87939"/>
          </a:xfrm>
          <a:prstGeom prst="ellipse">
            <a:avLst/>
          </a:prstGeom>
          <a:solidFill>
            <a:srgbClr val="4D4A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10081627" y="2880727"/>
            <a:ext cx="90705" cy="90705"/>
          </a:xfrm>
          <a:prstGeom prst="ellipse">
            <a:avLst/>
          </a:prstGeom>
          <a:solidFill>
            <a:srgbClr val="514D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10311329" y="746705"/>
            <a:ext cx="61068" cy="61068"/>
          </a:xfrm>
          <a:prstGeom prst="ellipse">
            <a:avLst/>
          </a:prstGeom>
          <a:solidFill>
            <a:srgbClr val="232C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10309946" y="960206"/>
            <a:ext cx="63834" cy="63834"/>
          </a:xfrm>
          <a:prstGeom prst="ellipse">
            <a:avLst/>
          </a:prstGeom>
          <a:solidFill>
            <a:srgbClr val="282F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10308563" y="1173707"/>
            <a:ext cx="66600" cy="66600"/>
          </a:xfrm>
          <a:prstGeom prst="ellipse">
            <a:avLst/>
          </a:prstGeom>
          <a:solidFill>
            <a:srgbClr val="2C33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10307180" y="1387208"/>
            <a:ext cx="69367" cy="69367"/>
          </a:xfrm>
          <a:prstGeom prst="ellipse">
            <a:avLst/>
          </a:prstGeom>
          <a:solidFill>
            <a:srgbClr val="3036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10305797" y="1600709"/>
            <a:ext cx="72133" cy="72133"/>
          </a:xfrm>
          <a:prstGeom prst="ellipse">
            <a:avLst/>
          </a:prstGeom>
          <a:solidFill>
            <a:srgbClr val="3439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10304414" y="1814210"/>
            <a:ext cx="74899" cy="74899"/>
          </a:xfrm>
          <a:prstGeom prst="ellipse">
            <a:avLst/>
          </a:prstGeom>
          <a:solidFill>
            <a:srgbClr val="393C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10303031" y="2027711"/>
            <a:ext cx="77665" cy="77665"/>
          </a:xfrm>
          <a:prstGeom prst="ellipse">
            <a:avLst/>
          </a:prstGeom>
          <a:solidFill>
            <a:srgbClr val="3D3F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10301648" y="2241212"/>
            <a:ext cx="80431" cy="80431"/>
          </a:xfrm>
          <a:prstGeom prst="ellipse">
            <a:avLst/>
          </a:prstGeom>
          <a:solidFill>
            <a:srgbClr val="4142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300265" y="2454713"/>
            <a:ext cx="83197" cy="83197"/>
          </a:xfrm>
          <a:prstGeom prst="ellipse">
            <a:avLst/>
          </a:prstGeom>
          <a:solidFill>
            <a:srgbClr val="4545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298882" y="2668214"/>
            <a:ext cx="85963" cy="85963"/>
          </a:xfrm>
          <a:prstGeom prst="ellipse">
            <a:avLst/>
          </a:prstGeom>
          <a:solidFill>
            <a:srgbClr val="4A48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297499" y="2881715"/>
            <a:ext cx="88729" cy="88729"/>
          </a:xfrm>
          <a:prstGeom prst="ellipse">
            <a:avLst/>
          </a:prstGeom>
          <a:solidFill>
            <a:srgbClr val="4E4B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527201" y="747693"/>
            <a:ext cx="59093" cy="59093"/>
          </a:xfrm>
          <a:prstGeom prst="ellipse">
            <a:avLst/>
          </a:prstGeom>
          <a:solidFill>
            <a:srgbClr val="202A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525818" y="961194"/>
            <a:ext cx="61859" cy="61859"/>
          </a:xfrm>
          <a:prstGeom prst="ellipse">
            <a:avLst/>
          </a:prstGeom>
          <a:solidFill>
            <a:srgbClr val="252D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524435" y="1174695"/>
            <a:ext cx="64625" cy="64625"/>
          </a:xfrm>
          <a:prstGeom prst="ellipse">
            <a:avLst/>
          </a:prstGeom>
          <a:solidFill>
            <a:srgbClr val="2930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523052" y="1388196"/>
            <a:ext cx="67391" cy="67391"/>
          </a:xfrm>
          <a:prstGeom prst="ellipse">
            <a:avLst/>
          </a:prstGeom>
          <a:solidFill>
            <a:srgbClr val="2D33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521669" y="1601697"/>
            <a:ext cx="70157" cy="70157"/>
          </a:xfrm>
          <a:prstGeom prst="ellipse">
            <a:avLst/>
          </a:prstGeom>
          <a:solidFill>
            <a:srgbClr val="3136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520286" y="1815198"/>
            <a:ext cx="72923" cy="72923"/>
          </a:xfrm>
          <a:prstGeom prst="ellipse">
            <a:avLst/>
          </a:prstGeom>
          <a:solidFill>
            <a:srgbClr val="363A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518903" y="2028699"/>
            <a:ext cx="75689" cy="75689"/>
          </a:xfrm>
          <a:prstGeom prst="ellipse">
            <a:avLst/>
          </a:prstGeom>
          <a:solidFill>
            <a:srgbClr val="3A3D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517520" y="2242200"/>
            <a:ext cx="78455" cy="78455"/>
          </a:xfrm>
          <a:prstGeom prst="ellipse">
            <a:avLst/>
          </a:prstGeom>
          <a:solidFill>
            <a:srgbClr val="3E40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516137" y="2455701"/>
            <a:ext cx="81221" cy="81221"/>
          </a:xfrm>
          <a:prstGeom prst="ellipse">
            <a:avLst/>
          </a:prstGeom>
          <a:solidFill>
            <a:srgbClr val="4243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514754" y="2669202"/>
            <a:ext cx="83987" cy="83987"/>
          </a:xfrm>
          <a:prstGeom prst="ellipse">
            <a:avLst/>
          </a:prstGeom>
          <a:solidFill>
            <a:srgbClr val="4646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513371" y="2882703"/>
            <a:ext cx="86753" cy="86753"/>
          </a:xfrm>
          <a:prstGeom prst="ellipse">
            <a:avLst/>
          </a:prstGeom>
          <a:solidFill>
            <a:srgbClr val="4B49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0743073" y="748681"/>
            <a:ext cx="57117" cy="57117"/>
          </a:xfrm>
          <a:prstGeom prst="ellipse">
            <a:avLst/>
          </a:prstGeom>
          <a:solidFill>
            <a:srgbClr val="1D28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0741690" y="962182"/>
            <a:ext cx="59883" cy="59883"/>
          </a:xfrm>
          <a:prstGeom prst="ellipse">
            <a:avLst/>
          </a:prstGeom>
          <a:solidFill>
            <a:srgbClr val="212B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0740307" y="1175683"/>
            <a:ext cx="62649" cy="62649"/>
          </a:xfrm>
          <a:prstGeom prst="ellipse">
            <a:avLst/>
          </a:prstGeom>
          <a:solidFill>
            <a:srgbClr val="262E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0738924" y="1389184"/>
            <a:ext cx="65415" cy="65415"/>
          </a:xfrm>
          <a:prstGeom prst="ellipse">
            <a:avLst/>
          </a:prstGeom>
          <a:solidFill>
            <a:srgbClr val="2A31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0737541" y="1602685"/>
            <a:ext cx="68181" cy="68181"/>
          </a:xfrm>
          <a:prstGeom prst="ellipse">
            <a:avLst/>
          </a:prstGeom>
          <a:solidFill>
            <a:srgbClr val="2E34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0736158" y="1816186"/>
            <a:ext cx="70947" cy="70947"/>
          </a:xfrm>
          <a:prstGeom prst="ellipse">
            <a:avLst/>
          </a:prstGeom>
          <a:solidFill>
            <a:srgbClr val="3237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0734775" y="2029687"/>
            <a:ext cx="73713" cy="73713"/>
          </a:xfrm>
          <a:prstGeom prst="ellipse">
            <a:avLst/>
          </a:prstGeom>
          <a:solidFill>
            <a:srgbClr val="373A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0733392" y="2243188"/>
            <a:ext cx="76479" cy="76479"/>
          </a:xfrm>
          <a:prstGeom prst="ellipse">
            <a:avLst/>
          </a:prstGeom>
          <a:solidFill>
            <a:srgbClr val="3B3D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0732009" y="2456689"/>
            <a:ext cx="79245" cy="79245"/>
          </a:xfrm>
          <a:prstGeom prst="ellipse">
            <a:avLst/>
          </a:prstGeom>
          <a:solidFill>
            <a:srgbClr val="3F40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0730626" y="2670190"/>
            <a:ext cx="82011" cy="82011"/>
          </a:xfrm>
          <a:prstGeom prst="ellipse">
            <a:avLst/>
          </a:prstGeom>
          <a:solidFill>
            <a:srgbClr val="4344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0729243" y="2883691"/>
            <a:ext cx="84777" cy="84777"/>
          </a:xfrm>
          <a:prstGeom prst="ellipse">
            <a:avLst/>
          </a:prstGeom>
          <a:solidFill>
            <a:srgbClr val="4847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0958945" y="749669"/>
            <a:ext cx="55141" cy="55141"/>
          </a:xfrm>
          <a:prstGeom prst="ellipse">
            <a:avLst/>
          </a:prstGeom>
          <a:solidFill>
            <a:srgbClr val="1A26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0957562" y="963170"/>
            <a:ext cx="57907" cy="57907"/>
          </a:xfrm>
          <a:prstGeom prst="ellipse">
            <a:avLst/>
          </a:prstGeom>
          <a:solidFill>
            <a:srgbClr val="1E29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0956179" y="1176671"/>
            <a:ext cx="60673" cy="60673"/>
          </a:xfrm>
          <a:prstGeom prst="ellipse">
            <a:avLst/>
          </a:prstGeom>
          <a:solidFill>
            <a:srgbClr val="232C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10954796" y="1390172"/>
            <a:ext cx="63439" cy="63439"/>
          </a:xfrm>
          <a:prstGeom prst="ellipse">
            <a:avLst/>
          </a:prstGeom>
          <a:solidFill>
            <a:srgbClr val="272F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10953413" y="1603673"/>
            <a:ext cx="66205" cy="66205"/>
          </a:xfrm>
          <a:prstGeom prst="ellipse">
            <a:avLst/>
          </a:prstGeom>
          <a:solidFill>
            <a:srgbClr val="2B32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10952030" y="1817174"/>
            <a:ext cx="68971" cy="68971"/>
          </a:xfrm>
          <a:prstGeom prst="ellipse">
            <a:avLst/>
          </a:prstGeom>
          <a:solidFill>
            <a:srgbClr val="2F35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10950647" y="2030675"/>
            <a:ext cx="71737" cy="71737"/>
          </a:xfrm>
          <a:prstGeom prst="ellipse">
            <a:avLst/>
          </a:prstGeom>
          <a:solidFill>
            <a:srgbClr val="3438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10949263" y="2244175"/>
            <a:ext cx="74504" cy="74504"/>
          </a:xfrm>
          <a:prstGeom prst="ellipse">
            <a:avLst/>
          </a:prstGeom>
          <a:solidFill>
            <a:srgbClr val="383B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9"/>
          <p:cNvSpPr/>
          <p:nvPr/>
        </p:nvSpPr>
        <p:spPr>
          <a:xfrm>
            <a:off x="10947880" y="2457676"/>
            <a:ext cx="77270" cy="77270"/>
          </a:xfrm>
          <a:prstGeom prst="ellipse">
            <a:avLst/>
          </a:prstGeom>
          <a:solidFill>
            <a:srgbClr val="3C3E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0"/>
          <p:cNvSpPr/>
          <p:nvPr/>
        </p:nvSpPr>
        <p:spPr>
          <a:xfrm>
            <a:off x="10946497" y="2671177"/>
            <a:ext cx="80036" cy="80036"/>
          </a:xfrm>
          <a:prstGeom prst="ellipse">
            <a:avLst/>
          </a:prstGeom>
          <a:solidFill>
            <a:srgbClr val="4041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11"/>
          <p:cNvSpPr/>
          <p:nvPr/>
        </p:nvSpPr>
        <p:spPr>
          <a:xfrm>
            <a:off x="10945114" y="2884678"/>
            <a:ext cx="82802" cy="82802"/>
          </a:xfrm>
          <a:prstGeom prst="ellipse">
            <a:avLst/>
          </a:prstGeom>
          <a:solidFill>
            <a:srgbClr val="4544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12"/>
          <p:cNvSpPr/>
          <p:nvPr/>
        </p:nvSpPr>
        <p:spPr>
          <a:xfrm>
            <a:off x="11174817" y="750657"/>
            <a:ext cx="53165" cy="53165"/>
          </a:xfrm>
          <a:prstGeom prst="ellipse">
            <a:avLst/>
          </a:prstGeom>
          <a:solidFill>
            <a:srgbClr val="1724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13"/>
          <p:cNvSpPr/>
          <p:nvPr/>
        </p:nvSpPr>
        <p:spPr>
          <a:xfrm>
            <a:off x="11173434" y="964158"/>
            <a:ext cx="55931" cy="55931"/>
          </a:xfrm>
          <a:prstGeom prst="ellipse">
            <a:avLst/>
          </a:prstGeom>
          <a:solidFill>
            <a:srgbClr val="1B27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14"/>
          <p:cNvSpPr/>
          <p:nvPr/>
        </p:nvSpPr>
        <p:spPr>
          <a:xfrm>
            <a:off x="11172051" y="1177659"/>
            <a:ext cx="58697" cy="58697"/>
          </a:xfrm>
          <a:prstGeom prst="ellipse">
            <a:avLst/>
          </a:prstGeom>
          <a:solidFill>
            <a:srgbClr val="202A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15"/>
          <p:cNvSpPr/>
          <p:nvPr/>
        </p:nvSpPr>
        <p:spPr>
          <a:xfrm>
            <a:off x="11170667" y="1391159"/>
            <a:ext cx="61464" cy="61464"/>
          </a:xfrm>
          <a:prstGeom prst="ellipse">
            <a:avLst/>
          </a:prstGeom>
          <a:solidFill>
            <a:srgbClr val="242D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16"/>
          <p:cNvSpPr/>
          <p:nvPr/>
        </p:nvSpPr>
        <p:spPr>
          <a:xfrm>
            <a:off x="11169284" y="1604660"/>
            <a:ext cx="64230" cy="64230"/>
          </a:xfrm>
          <a:prstGeom prst="ellipse">
            <a:avLst/>
          </a:prstGeom>
          <a:solidFill>
            <a:srgbClr val="2830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17"/>
          <p:cNvSpPr/>
          <p:nvPr/>
        </p:nvSpPr>
        <p:spPr>
          <a:xfrm>
            <a:off x="11167901" y="1818161"/>
            <a:ext cx="66996" cy="66996"/>
          </a:xfrm>
          <a:prstGeom prst="ellipse">
            <a:avLst/>
          </a:prstGeom>
          <a:solidFill>
            <a:srgbClr val="2C33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18"/>
          <p:cNvSpPr/>
          <p:nvPr/>
        </p:nvSpPr>
        <p:spPr>
          <a:xfrm>
            <a:off x="11166518" y="2031662"/>
            <a:ext cx="69762" cy="69762"/>
          </a:xfrm>
          <a:prstGeom prst="ellipse">
            <a:avLst/>
          </a:prstGeom>
          <a:solidFill>
            <a:srgbClr val="3136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119"/>
          <p:cNvSpPr/>
          <p:nvPr/>
        </p:nvSpPr>
        <p:spPr>
          <a:xfrm>
            <a:off x="11165135" y="2245163"/>
            <a:ext cx="72528" cy="72528"/>
          </a:xfrm>
          <a:prstGeom prst="ellipse">
            <a:avLst/>
          </a:prstGeom>
          <a:solidFill>
            <a:srgbClr val="3539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120"/>
          <p:cNvSpPr/>
          <p:nvPr/>
        </p:nvSpPr>
        <p:spPr>
          <a:xfrm>
            <a:off x="11163752" y="2458664"/>
            <a:ext cx="75294" cy="75294"/>
          </a:xfrm>
          <a:prstGeom prst="ellipse">
            <a:avLst/>
          </a:prstGeom>
          <a:solidFill>
            <a:srgbClr val="393C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121"/>
          <p:cNvSpPr/>
          <p:nvPr/>
        </p:nvSpPr>
        <p:spPr>
          <a:xfrm>
            <a:off x="11162369" y="2672165"/>
            <a:ext cx="78060" cy="78060"/>
          </a:xfrm>
          <a:prstGeom prst="ellipse">
            <a:avLst/>
          </a:prstGeom>
          <a:solidFill>
            <a:srgbClr val="3D3F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122"/>
          <p:cNvSpPr/>
          <p:nvPr/>
        </p:nvSpPr>
        <p:spPr>
          <a:xfrm>
            <a:off x="11160986" y="2885666"/>
            <a:ext cx="80826" cy="80826"/>
          </a:xfrm>
          <a:prstGeom prst="ellipse">
            <a:avLst/>
          </a:prstGeom>
          <a:solidFill>
            <a:srgbClr val="4242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123"/>
          <p:cNvSpPr/>
          <p:nvPr/>
        </p:nvSpPr>
        <p:spPr>
          <a:xfrm>
            <a:off x="11390688" y="751644"/>
            <a:ext cx="51190" cy="51190"/>
          </a:xfrm>
          <a:prstGeom prst="ellipse">
            <a:avLst/>
          </a:prstGeom>
          <a:solidFill>
            <a:srgbClr val="1422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124"/>
          <p:cNvSpPr/>
          <p:nvPr/>
        </p:nvSpPr>
        <p:spPr>
          <a:xfrm>
            <a:off x="11389305" y="965145"/>
            <a:ext cx="53956" cy="53956"/>
          </a:xfrm>
          <a:prstGeom prst="ellipse">
            <a:avLst/>
          </a:prstGeom>
          <a:solidFill>
            <a:srgbClr val="1825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125"/>
          <p:cNvSpPr/>
          <p:nvPr/>
        </p:nvSpPr>
        <p:spPr>
          <a:xfrm>
            <a:off x="11387922" y="1178646"/>
            <a:ext cx="56722" cy="56722"/>
          </a:xfrm>
          <a:prstGeom prst="ellipse">
            <a:avLst/>
          </a:prstGeom>
          <a:solidFill>
            <a:srgbClr val="1D28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126"/>
          <p:cNvSpPr/>
          <p:nvPr/>
        </p:nvSpPr>
        <p:spPr>
          <a:xfrm>
            <a:off x="11386539" y="1392147"/>
            <a:ext cx="59488" cy="59488"/>
          </a:xfrm>
          <a:prstGeom prst="ellipse">
            <a:avLst/>
          </a:prstGeom>
          <a:solidFill>
            <a:srgbClr val="212B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127"/>
          <p:cNvSpPr/>
          <p:nvPr/>
        </p:nvSpPr>
        <p:spPr>
          <a:xfrm>
            <a:off x="11385156" y="1605648"/>
            <a:ext cx="62254" cy="62254"/>
          </a:xfrm>
          <a:prstGeom prst="ellipse">
            <a:avLst/>
          </a:prstGeom>
          <a:solidFill>
            <a:srgbClr val="252E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128"/>
          <p:cNvSpPr/>
          <p:nvPr/>
        </p:nvSpPr>
        <p:spPr>
          <a:xfrm>
            <a:off x="11383773" y="1819149"/>
            <a:ext cx="65020" cy="65020"/>
          </a:xfrm>
          <a:prstGeom prst="ellipse">
            <a:avLst/>
          </a:prstGeom>
          <a:solidFill>
            <a:srgbClr val="2931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129"/>
          <p:cNvSpPr/>
          <p:nvPr/>
        </p:nvSpPr>
        <p:spPr>
          <a:xfrm>
            <a:off x="11382390" y="2032650"/>
            <a:ext cx="67786" cy="67786"/>
          </a:xfrm>
          <a:prstGeom prst="ellipse">
            <a:avLst/>
          </a:prstGeom>
          <a:solidFill>
            <a:srgbClr val="2E34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130"/>
          <p:cNvSpPr/>
          <p:nvPr/>
        </p:nvSpPr>
        <p:spPr>
          <a:xfrm>
            <a:off x="11381007" y="2246151"/>
            <a:ext cx="70552" cy="70552"/>
          </a:xfrm>
          <a:prstGeom prst="ellipse">
            <a:avLst/>
          </a:prstGeom>
          <a:solidFill>
            <a:srgbClr val="3237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131"/>
          <p:cNvSpPr/>
          <p:nvPr/>
        </p:nvSpPr>
        <p:spPr>
          <a:xfrm>
            <a:off x="11379624" y="2459652"/>
            <a:ext cx="73318" cy="73318"/>
          </a:xfrm>
          <a:prstGeom prst="ellipse">
            <a:avLst/>
          </a:prstGeom>
          <a:solidFill>
            <a:srgbClr val="363A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132"/>
          <p:cNvSpPr/>
          <p:nvPr/>
        </p:nvSpPr>
        <p:spPr>
          <a:xfrm>
            <a:off x="11378241" y="2673153"/>
            <a:ext cx="76084" cy="76084"/>
          </a:xfrm>
          <a:prstGeom prst="ellipse">
            <a:avLst/>
          </a:prstGeom>
          <a:solidFill>
            <a:srgbClr val="3A3D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133"/>
          <p:cNvSpPr/>
          <p:nvPr/>
        </p:nvSpPr>
        <p:spPr>
          <a:xfrm>
            <a:off x="11376858" y="2886654"/>
            <a:ext cx="78850" cy="78850"/>
          </a:xfrm>
          <a:prstGeom prst="ellipse">
            <a:avLst/>
          </a:prstGeom>
          <a:solidFill>
            <a:srgbClr val="3F40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134"/>
          <p:cNvSpPr/>
          <p:nvPr/>
        </p:nvSpPr>
        <p:spPr>
          <a:xfrm>
            <a:off x="11606560" y="752632"/>
            <a:ext cx="49214" cy="49214"/>
          </a:xfrm>
          <a:prstGeom prst="ellipse">
            <a:avLst/>
          </a:prstGeom>
          <a:solidFill>
            <a:srgbClr val="111F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135"/>
          <p:cNvSpPr/>
          <p:nvPr/>
        </p:nvSpPr>
        <p:spPr>
          <a:xfrm>
            <a:off x="11605177" y="966133"/>
            <a:ext cx="51980" cy="51980"/>
          </a:xfrm>
          <a:prstGeom prst="ellipse">
            <a:avLst/>
          </a:prstGeom>
          <a:solidFill>
            <a:srgbClr val="1522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136"/>
          <p:cNvSpPr/>
          <p:nvPr/>
        </p:nvSpPr>
        <p:spPr>
          <a:xfrm>
            <a:off x="11603794" y="1179634"/>
            <a:ext cx="54746" cy="54746"/>
          </a:xfrm>
          <a:prstGeom prst="ellipse">
            <a:avLst/>
          </a:prstGeom>
          <a:solidFill>
            <a:srgbClr val="1A25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137"/>
          <p:cNvSpPr/>
          <p:nvPr/>
        </p:nvSpPr>
        <p:spPr>
          <a:xfrm>
            <a:off x="11602411" y="1393135"/>
            <a:ext cx="57512" cy="57512"/>
          </a:xfrm>
          <a:prstGeom prst="ellipse">
            <a:avLst/>
          </a:prstGeom>
          <a:solidFill>
            <a:srgbClr val="1E29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138"/>
          <p:cNvSpPr/>
          <p:nvPr/>
        </p:nvSpPr>
        <p:spPr>
          <a:xfrm>
            <a:off x="11601028" y="1606636"/>
            <a:ext cx="60278" cy="60278"/>
          </a:xfrm>
          <a:prstGeom prst="ellipse">
            <a:avLst/>
          </a:prstGeom>
          <a:solidFill>
            <a:srgbClr val="222C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139"/>
          <p:cNvSpPr/>
          <p:nvPr/>
        </p:nvSpPr>
        <p:spPr>
          <a:xfrm>
            <a:off x="11599645" y="1820137"/>
            <a:ext cx="63044" cy="63044"/>
          </a:xfrm>
          <a:prstGeom prst="ellipse">
            <a:avLst/>
          </a:prstGeom>
          <a:solidFill>
            <a:srgbClr val="262F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140"/>
          <p:cNvSpPr/>
          <p:nvPr/>
        </p:nvSpPr>
        <p:spPr>
          <a:xfrm>
            <a:off x="11598262" y="2033638"/>
            <a:ext cx="65810" cy="65810"/>
          </a:xfrm>
          <a:prstGeom prst="ellipse">
            <a:avLst/>
          </a:prstGeom>
          <a:solidFill>
            <a:srgbClr val="2B32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141"/>
          <p:cNvSpPr/>
          <p:nvPr/>
        </p:nvSpPr>
        <p:spPr>
          <a:xfrm>
            <a:off x="11596879" y="2247139"/>
            <a:ext cx="68576" cy="68576"/>
          </a:xfrm>
          <a:prstGeom prst="ellipse">
            <a:avLst/>
          </a:prstGeom>
          <a:solidFill>
            <a:srgbClr val="2F35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142"/>
          <p:cNvSpPr/>
          <p:nvPr/>
        </p:nvSpPr>
        <p:spPr>
          <a:xfrm>
            <a:off x="11595496" y="2460640"/>
            <a:ext cx="71342" cy="71342"/>
          </a:xfrm>
          <a:prstGeom prst="ellipse">
            <a:avLst/>
          </a:prstGeom>
          <a:solidFill>
            <a:srgbClr val="3338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143"/>
          <p:cNvSpPr/>
          <p:nvPr/>
        </p:nvSpPr>
        <p:spPr>
          <a:xfrm>
            <a:off x="11594113" y="2674141"/>
            <a:ext cx="74108" cy="74108"/>
          </a:xfrm>
          <a:prstGeom prst="ellipse">
            <a:avLst/>
          </a:prstGeom>
          <a:solidFill>
            <a:srgbClr val="373B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144"/>
          <p:cNvSpPr/>
          <p:nvPr/>
        </p:nvSpPr>
        <p:spPr>
          <a:xfrm>
            <a:off x="11592730" y="2887642"/>
            <a:ext cx="76874" cy="76874"/>
          </a:xfrm>
          <a:prstGeom prst="ellipse">
            <a:avLst/>
          </a:prstGeom>
          <a:solidFill>
            <a:srgbClr val="3C3E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145"/>
          <p:cNvSpPr/>
          <p:nvPr/>
        </p:nvSpPr>
        <p:spPr>
          <a:xfrm>
            <a:off x="11822432" y="753620"/>
            <a:ext cx="47238" cy="47238"/>
          </a:xfrm>
          <a:prstGeom prst="ellipse">
            <a:avLst/>
          </a:prstGeom>
          <a:solidFill>
            <a:srgbClr val="0E1D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146"/>
          <p:cNvSpPr/>
          <p:nvPr/>
        </p:nvSpPr>
        <p:spPr>
          <a:xfrm>
            <a:off x="11821049" y="967121"/>
            <a:ext cx="50004" cy="50004"/>
          </a:xfrm>
          <a:prstGeom prst="ellipse">
            <a:avLst/>
          </a:prstGeom>
          <a:solidFill>
            <a:srgbClr val="1220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147"/>
          <p:cNvSpPr/>
          <p:nvPr/>
        </p:nvSpPr>
        <p:spPr>
          <a:xfrm>
            <a:off x="11819666" y="1180622"/>
            <a:ext cx="52770" cy="52770"/>
          </a:xfrm>
          <a:prstGeom prst="ellipse">
            <a:avLst/>
          </a:prstGeom>
          <a:solidFill>
            <a:srgbClr val="1723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148"/>
          <p:cNvSpPr/>
          <p:nvPr/>
        </p:nvSpPr>
        <p:spPr>
          <a:xfrm>
            <a:off x="11818283" y="1394123"/>
            <a:ext cx="55536" cy="55536"/>
          </a:xfrm>
          <a:prstGeom prst="ellipse">
            <a:avLst/>
          </a:prstGeom>
          <a:solidFill>
            <a:srgbClr val="1B26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149"/>
          <p:cNvSpPr/>
          <p:nvPr/>
        </p:nvSpPr>
        <p:spPr>
          <a:xfrm>
            <a:off x="11816900" y="1607624"/>
            <a:ext cx="58302" cy="58302"/>
          </a:xfrm>
          <a:prstGeom prst="ellipse">
            <a:avLst/>
          </a:prstGeom>
          <a:solidFill>
            <a:srgbClr val="1F29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150"/>
          <p:cNvSpPr/>
          <p:nvPr/>
        </p:nvSpPr>
        <p:spPr>
          <a:xfrm>
            <a:off x="11815517" y="1821125"/>
            <a:ext cx="61068" cy="61068"/>
          </a:xfrm>
          <a:prstGeom prst="ellipse">
            <a:avLst/>
          </a:prstGeom>
          <a:solidFill>
            <a:srgbClr val="232C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151"/>
          <p:cNvSpPr/>
          <p:nvPr/>
        </p:nvSpPr>
        <p:spPr>
          <a:xfrm>
            <a:off x="11814134" y="2034626"/>
            <a:ext cx="63834" cy="63834"/>
          </a:xfrm>
          <a:prstGeom prst="ellipse">
            <a:avLst/>
          </a:prstGeom>
          <a:solidFill>
            <a:srgbClr val="282F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152"/>
          <p:cNvSpPr/>
          <p:nvPr/>
        </p:nvSpPr>
        <p:spPr>
          <a:xfrm>
            <a:off x="11812751" y="2248127"/>
            <a:ext cx="66600" cy="66600"/>
          </a:xfrm>
          <a:prstGeom prst="ellipse">
            <a:avLst/>
          </a:prstGeom>
          <a:solidFill>
            <a:srgbClr val="2C33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153"/>
          <p:cNvSpPr/>
          <p:nvPr/>
        </p:nvSpPr>
        <p:spPr>
          <a:xfrm>
            <a:off x="11811368" y="2461628"/>
            <a:ext cx="69367" cy="69367"/>
          </a:xfrm>
          <a:prstGeom prst="ellipse">
            <a:avLst/>
          </a:prstGeom>
          <a:solidFill>
            <a:srgbClr val="3036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Oval 154"/>
          <p:cNvSpPr/>
          <p:nvPr/>
        </p:nvSpPr>
        <p:spPr>
          <a:xfrm>
            <a:off x="11809985" y="2675129"/>
            <a:ext cx="72133" cy="72133"/>
          </a:xfrm>
          <a:prstGeom prst="ellipse">
            <a:avLst/>
          </a:prstGeom>
          <a:solidFill>
            <a:srgbClr val="3439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6" name="Oval 155"/>
          <p:cNvSpPr/>
          <p:nvPr/>
        </p:nvSpPr>
        <p:spPr>
          <a:xfrm>
            <a:off x="11808602" y="2888630"/>
            <a:ext cx="74899" cy="74899"/>
          </a:xfrm>
          <a:prstGeom prst="ellipse">
            <a:avLst/>
          </a:prstGeom>
          <a:solidFill>
            <a:srgbClr val="393C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7" name="Oval 156"/>
          <p:cNvSpPr/>
          <p:nvPr/>
        </p:nvSpPr>
        <p:spPr>
          <a:xfrm>
            <a:off x="12038304" y="754608"/>
            <a:ext cx="45262" cy="45262"/>
          </a:xfrm>
          <a:prstGeom prst="ellipse">
            <a:avLst/>
          </a:prstGeom>
          <a:solidFill>
            <a:srgbClr val="0B1B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8" name="Oval 157"/>
          <p:cNvSpPr/>
          <p:nvPr/>
        </p:nvSpPr>
        <p:spPr>
          <a:xfrm>
            <a:off x="12036921" y="968109"/>
            <a:ext cx="48028" cy="48028"/>
          </a:xfrm>
          <a:prstGeom prst="ellipse">
            <a:avLst/>
          </a:prstGeom>
          <a:solidFill>
            <a:srgbClr val="0F1E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9" name="Oval 158"/>
          <p:cNvSpPr/>
          <p:nvPr/>
        </p:nvSpPr>
        <p:spPr>
          <a:xfrm>
            <a:off x="12035538" y="1181610"/>
            <a:ext cx="50794" cy="50794"/>
          </a:xfrm>
          <a:prstGeom prst="ellipse">
            <a:avLst/>
          </a:prstGeom>
          <a:solidFill>
            <a:srgbClr val="1421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0" name="Oval 159"/>
          <p:cNvSpPr/>
          <p:nvPr/>
        </p:nvSpPr>
        <p:spPr>
          <a:xfrm>
            <a:off x="12034155" y="1395111"/>
            <a:ext cx="53560" cy="53560"/>
          </a:xfrm>
          <a:prstGeom prst="ellipse">
            <a:avLst/>
          </a:prstGeom>
          <a:solidFill>
            <a:srgbClr val="1824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1" name="Oval 160"/>
          <p:cNvSpPr/>
          <p:nvPr/>
        </p:nvSpPr>
        <p:spPr>
          <a:xfrm>
            <a:off x="12032772" y="1608612"/>
            <a:ext cx="56327" cy="56327"/>
          </a:xfrm>
          <a:prstGeom prst="ellipse">
            <a:avLst/>
          </a:prstGeom>
          <a:solidFill>
            <a:srgbClr val="1C27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2" name="Oval 161"/>
          <p:cNvSpPr/>
          <p:nvPr/>
        </p:nvSpPr>
        <p:spPr>
          <a:xfrm>
            <a:off x="12031389" y="1822113"/>
            <a:ext cx="59093" cy="59093"/>
          </a:xfrm>
          <a:prstGeom prst="ellipse">
            <a:avLst/>
          </a:prstGeom>
          <a:solidFill>
            <a:srgbClr val="202A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3" name="Oval 162"/>
          <p:cNvSpPr/>
          <p:nvPr/>
        </p:nvSpPr>
        <p:spPr>
          <a:xfrm>
            <a:off x="12030006" y="2035614"/>
            <a:ext cx="61859" cy="61859"/>
          </a:xfrm>
          <a:prstGeom prst="ellipse">
            <a:avLst/>
          </a:prstGeom>
          <a:solidFill>
            <a:srgbClr val="252D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4" name="Oval 163"/>
          <p:cNvSpPr/>
          <p:nvPr/>
        </p:nvSpPr>
        <p:spPr>
          <a:xfrm>
            <a:off x="12028623" y="2249115"/>
            <a:ext cx="64625" cy="64625"/>
          </a:xfrm>
          <a:prstGeom prst="ellipse">
            <a:avLst/>
          </a:prstGeom>
          <a:solidFill>
            <a:srgbClr val="2930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5" name="Oval 164"/>
          <p:cNvSpPr/>
          <p:nvPr/>
        </p:nvSpPr>
        <p:spPr>
          <a:xfrm>
            <a:off x="12027240" y="2462616"/>
            <a:ext cx="67391" cy="67391"/>
          </a:xfrm>
          <a:prstGeom prst="ellipse">
            <a:avLst/>
          </a:prstGeom>
          <a:solidFill>
            <a:srgbClr val="2D33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6" name="Oval 165"/>
          <p:cNvSpPr/>
          <p:nvPr/>
        </p:nvSpPr>
        <p:spPr>
          <a:xfrm>
            <a:off x="12025857" y="2676117"/>
            <a:ext cx="70157" cy="70157"/>
          </a:xfrm>
          <a:prstGeom prst="ellipse">
            <a:avLst/>
          </a:prstGeom>
          <a:solidFill>
            <a:srgbClr val="3136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7" name="Oval 166"/>
          <p:cNvSpPr/>
          <p:nvPr/>
        </p:nvSpPr>
        <p:spPr>
          <a:xfrm>
            <a:off x="12024474" y="2889618"/>
            <a:ext cx="72923" cy="72923"/>
          </a:xfrm>
          <a:prstGeom prst="ellipse">
            <a:avLst/>
          </a:prstGeom>
          <a:solidFill>
            <a:srgbClr val="363A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8" name="TextBox 167"/>
          <p:cNvSpPr txBox="1"/>
          <p:nvPr/>
        </p:nvSpPr>
        <p:spPr>
          <a:xfrm>
            <a:off x="749808" y="1188720"/>
            <a:ext cx="2508427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结论</a:t>
            </a:r>
          </a:p>
        </p:txBody>
      </p:sp>
      <p:sp>
        <p:nvSpPr>
          <p:cNvPr id="169" name="Rectangle 168"/>
          <p:cNvSpPr/>
          <p:nvPr/>
        </p:nvSpPr>
        <p:spPr>
          <a:xfrm>
            <a:off x="749808" y="1572768"/>
            <a:ext cx="1371600" cy="3175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0" name="TextBox 169"/>
          <p:cNvSpPr txBox="1"/>
          <p:nvPr/>
        </p:nvSpPr>
        <p:spPr>
          <a:xfrm>
            <a:off x="749808" y="1993392"/>
            <a:ext cx="8873490" cy="5699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34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容量已经不是问题，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749808" y="2578608"/>
            <a:ext cx="8873490" cy="5699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34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效率才是。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749808" y="3584448"/>
            <a:ext cx="6145606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4000"/>
              </a:lnSpc>
            </a:pPr>
            <a:r>
              <a:rPr sz="1300" b="0">
                <a:solidFill>
                  <a:srgbClr val="C9CDD4"/>
                </a:solidFill>
                <a:latin typeface="微软雅黑"/>
                <a:ea typeface="微软雅黑"/>
                <a:cs typeface="微软雅黑"/>
              </a:rPr>
              <a:t>中国以 24GW 位居全球第二，五强占全国已交付容量一半以上；但单位功耗算力仅为进口芯片的 10%—30%。</a:t>
            </a:r>
          </a:p>
        </p:txBody>
      </p:sp>
      <p:sp>
        <p:nvSpPr>
          <p:cNvPr id="173" name="Rounded Rectangle 172"/>
          <p:cNvSpPr/>
          <p:nvPr/>
        </p:nvSpPr>
        <p:spPr>
          <a:xfrm>
            <a:off x="749808" y="4590288"/>
            <a:ext cx="7054900" cy="826769"/>
          </a:xfrm>
          <a:prstGeom prst="roundRect">
            <a:avLst>
              <a:gd name="adj" fmla="val 3500"/>
            </a:avLst>
          </a:prstGeom>
          <a:solidFill>
            <a:srgbClr val="1A2947"/>
          </a:solidFill>
          <a:ln w="6350">
            <a:solidFill>
              <a:srgbClr val="484635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4" name="Rectangle 173"/>
          <p:cNvSpPr/>
          <p:nvPr/>
        </p:nvSpPr>
        <p:spPr>
          <a:xfrm>
            <a:off x="896111" y="4864607"/>
            <a:ext cx="25400" cy="278129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5" name="TextBox 174"/>
          <p:cNvSpPr txBox="1"/>
          <p:nvPr/>
        </p:nvSpPr>
        <p:spPr>
          <a:xfrm>
            <a:off x="1024127" y="4864607"/>
            <a:ext cx="6305092" cy="27812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6000"/>
              </a:lnSpc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真正的胜负手不是装了多少机柜，而是每一度电能产出多少 Token。</a:t>
            </a:r>
          </a:p>
        </p:txBody>
      </p:sp>
      <p:sp>
        <p:nvSpPr>
          <p:cNvPr id="176" name="Rectangle 175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5E697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7" name="TextBox 176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717B8D"/>
                </a:solidFill>
                <a:latin typeface="微软雅黑"/>
                <a:ea typeface="微软雅黑"/>
                <a:cs typeface="微软雅黑"/>
              </a:rPr>
              <a:t>SemiAnalysis《中国 AI 基础设施热潮》｜ 2026-10-19</a:t>
            </a:r>
          </a:p>
        </p:txBody>
      </p:sp>
      <p:sp>
        <p:nvSpPr>
          <p:cNvPr id="178" name="TextBox 177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717B8D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79" name="Rectangle 178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AE943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0" name="Oval 179"/>
          <p:cNvSpPr/>
          <p:nvPr/>
        </p:nvSpPr>
        <p:spPr>
          <a:xfrm>
            <a:off x="11416284" y="6334963"/>
            <a:ext cx="51206" cy="5120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541219" y="274320"/>
            <a:ext cx="900668" cy="9052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5400" b="1">
                <a:solidFill>
                  <a:srgbClr val="E0E4E8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01 · 容量版图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24GW：中国跃居全球第二，但口径要说清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SemiAnalysis 首次把中国纳入全球追踪，粒度降到单栋设施，口径是 IT 电力容量而非算力。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2167128" y="2103501"/>
            <a:ext cx="5546140" cy="9525"/>
          </a:xfrm>
          <a:prstGeom prst="rect">
            <a:avLst/>
          </a:prstGeom>
          <a:solidFill>
            <a:srgbClr val="B8BEC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2167128" y="2249805"/>
            <a:ext cx="4220260" cy="274320"/>
          </a:xfrm>
          <a:prstGeom prst="rect">
            <a:avLst/>
          </a:prstGeom>
          <a:solidFill>
            <a:srgbClr val="719EC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49808" y="2236089"/>
            <a:ext cx="127101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美国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06260" y="2238832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56 GW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39355" y="2277237"/>
            <a:ext cx="137160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≈ 2.3 倍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167128" y="2780157"/>
            <a:ext cx="1808683" cy="27432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9808" y="2766441"/>
            <a:ext cx="127101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中国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94683" y="2769184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24 GW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27777" y="2807589"/>
            <a:ext cx="137160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全球 #2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167128" y="3310509"/>
            <a:ext cx="1130427" cy="274320"/>
          </a:xfrm>
          <a:prstGeom prst="rect">
            <a:avLst/>
          </a:prstGeom>
          <a:solidFill>
            <a:srgbClr val="719EC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9808" y="3296793"/>
            <a:ext cx="127101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亚太（除中国）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16427" y="3299536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15 GW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167128" y="3840861"/>
            <a:ext cx="1055065" cy="274320"/>
          </a:xfrm>
          <a:prstGeom prst="rect">
            <a:avLst/>
          </a:prstGeom>
          <a:solidFill>
            <a:srgbClr val="719EC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49808" y="3827145"/>
            <a:ext cx="127101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EMEA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341065" y="3829888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14 GW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167128" y="4371213"/>
            <a:ext cx="150723" cy="274320"/>
          </a:xfrm>
          <a:prstGeom prst="rect">
            <a:avLst/>
          </a:prstGeom>
          <a:solidFill>
            <a:srgbClr val="719EC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9808" y="4357497"/>
            <a:ext cx="127101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拉丁美洲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436723" y="4360240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2 GW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49808" y="5248656"/>
            <a:ext cx="7054900" cy="713232"/>
          </a:xfrm>
          <a:prstGeom prst="roundRect">
            <a:avLst>
              <a:gd name="adj" fmla="val 3500"/>
            </a:avLst>
          </a:prstGeom>
          <a:solidFill>
            <a:srgbClr val="EDF3F9"/>
          </a:solidFill>
          <a:ln w="6350">
            <a:solidFill>
              <a:srgbClr val="D9DDE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4127" y="5413248"/>
            <a:ext cx="1097280" cy="2682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60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20GW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920239" y="5477256"/>
            <a:ext cx="2194560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已进入建设或规划阶段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270248" y="5413248"/>
            <a:ext cx="1097280" cy="2682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60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30GW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166360" y="5477256"/>
            <a:ext cx="2194560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已宣布但尚未落地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183651" y="2103501"/>
            <a:ext cx="3258235" cy="1325880"/>
          </a:xfrm>
          <a:prstGeom prst="roundRect">
            <a:avLst>
              <a:gd name="adj" fmla="val 3500"/>
            </a:avLst>
          </a:prstGeom>
          <a:solidFill>
            <a:srgbClr val="FBF8F0"/>
          </a:solidFill>
          <a:ln w="6350">
            <a:solidFill>
              <a:srgbClr val="D9DDE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457971" y="2377821"/>
            <a:ext cx="2709595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口径提示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457971" y="2642997"/>
            <a:ext cx="2709595" cy="513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9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原文称中国「已超过 EMEA 14GW 与亚太其他 15GW 的总和」，但两者合计 29GW，高于中国的 24GW。此处保留原值未作修正。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SemiAnalysis《中国 AI 基础设施热潮》｜ 2026-10-19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CDB2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11416284" y="6334963"/>
            <a:ext cx="51206" cy="5120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541219" y="274320"/>
            <a:ext cx="900668" cy="9052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5400" b="1">
                <a:solidFill>
                  <a:srgbClr val="E0E4E8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02 · 五强座次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五家占全国一半以上，字节独占五分之一</a:t>
            </a:r>
          </a:p>
        </p:txBody>
      </p:sp>
      <p:sp>
        <p:nvSpPr>
          <p:cNvPr id="6" name="Rectangle 5"/>
          <p:cNvSpPr/>
          <p:nvPr/>
        </p:nvSpPr>
        <p:spPr>
          <a:xfrm>
            <a:off x="2075688" y="1938528"/>
            <a:ext cx="5637580" cy="9525"/>
          </a:xfrm>
          <a:prstGeom prst="rect">
            <a:avLst/>
          </a:prstGeom>
          <a:solidFill>
            <a:srgbClr val="B8BEC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075688" y="2084832"/>
            <a:ext cx="4311700" cy="310896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2071116"/>
            <a:ext cx="117957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字节跳动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06260" y="2073859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5.3 GW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84747" y="2112264"/>
            <a:ext cx="137160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≈ 全国 1/5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075688" y="2688336"/>
            <a:ext cx="3172760" cy="310896"/>
          </a:xfrm>
          <a:prstGeom prst="rect">
            <a:avLst/>
          </a:prstGeom>
          <a:solidFill>
            <a:srgbClr val="719EC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9808" y="2674620"/>
            <a:ext cx="117957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阿里巴巴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67320" y="2677363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3.9 GW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5807" y="2715768"/>
            <a:ext cx="137160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≈ 16%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075688" y="3291840"/>
            <a:ext cx="1952468" cy="310896"/>
          </a:xfrm>
          <a:prstGeom prst="rect">
            <a:avLst/>
          </a:prstGeom>
          <a:solidFill>
            <a:srgbClr val="719EC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49808" y="3278124"/>
            <a:ext cx="117957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腾讯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47028" y="3280867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2.4 GW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25515" y="3319272"/>
            <a:ext cx="137160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≈ 10%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075688" y="3895344"/>
            <a:ext cx="894881" cy="310896"/>
          </a:xfrm>
          <a:prstGeom prst="rect">
            <a:avLst/>
          </a:prstGeom>
          <a:solidFill>
            <a:srgbClr val="719EC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49808" y="3881628"/>
            <a:ext cx="117957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百度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089441" y="3884371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1.1 GW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67928" y="3922776"/>
            <a:ext cx="137160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≈ 5%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075688" y="4498848"/>
            <a:ext cx="813528" cy="310896"/>
          </a:xfrm>
          <a:prstGeom prst="rect">
            <a:avLst/>
          </a:prstGeom>
          <a:solidFill>
            <a:srgbClr val="719EC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49808" y="4485132"/>
            <a:ext cx="117957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华为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008088" y="4487875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1 GW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458781" y="4526280"/>
            <a:ext cx="137160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≈ 4%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183651" y="1938528"/>
            <a:ext cx="3258235" cy="1919605"/>
          </a:xfrm>
          <a:prstGeom prst="roundRect">
            <a:avLst>
              <a:gd name="adj" fmla="val 3500"/>
            </a:avLst>
          </a:prstGeom>
          <a:solidFill>
            <a:srgbClr val="FBF8F0"/>
          </a:solidFill>
          <a:ln w="6350">
            <a:solidFill>
              <a:srgbClr val="D9DDE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57971" y="2212848"/>
            <a:ext cx="2709595" cy="5547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02000"/>
              </a:lnSpc>
            </a:pPr>
            <a:r>
              <a:rPr sz="4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13.7</a:t>
            </a:r>
            <a:r>
              <a:rPr sz="12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 GW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57971" y="2822448"/>
            <a:ext cx="2709595" cy="17335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五强合计已交付容量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457971" y="3050666"/>
            <a:ext cx="2709595" cy="313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占全国 24GW 的一半以上；字节跳动单独占约五分之一，是最大的数据中心租户。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183651" y="4096512"/>
            <a:ext cx="3258235" cy="1132713"/>
          </a:xfrm>
          <a:prstGeom prst="roundRect">
            <a:avLst>
              <a:gd name="adj" fmla="val 3500"/>
            </a:avLst>
          </a:prstGeom>
          <a:solidFill>
            <a:srgbClr val="EDF3F9"/>
          </a:solidFill>
          <a:ln w="6350">
            <a:solidFill>
              <a:srgbClr val="D9DDE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8329955" y="4370832"/>
            <a:ext cx="25400" cy="584073"/>
          </a:xfrm>
          <a:prstGeom prst="rect">
            <a:avLst/>
          </a:prstGeom>
          <a:solidFill>
            <a:srgbClr val="1F66A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457971" y="4370832"/>
            <a:ext cx="2508427" cy="58407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6000"/>
              </a:lnSpc>
            </a:pPr>
            <a:r>
              <a:rPr sz="10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租赁让字节把重资产和土地、电力、并网风险转移给 IDC 运营商，自己专注于模型迭代与算法效率。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49808" y="5230368"/>
            <a:ext cx="7237780" cy="789686"/>
          </a:xfrm>
          <a:prstGeom prst="roundRect">
            <a:avLst>
              <a:gd name="adj" fmla="val 3500"/>
            </a:avLst>
          </a:prstGeom>
          <a:solidFill>
            <a:srgbClr val="FBF8F0"/>
          </a:solidFill>
          <a:ln w="6350">
            <a:solidFill>
              <a:srgbClr val="D9DDE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96111" y="5504688"/>
            <a:ext cx="25400" cy="241046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024127" y="5504688"/>
            <a:ext cx="6487972" cy="24104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6000"/>
              </a:lnSpc>
            </a:pPr>
            <a:r>
              <a:rPr sz="13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未来的胜负手不是「谁的数据中心多」，而是「租赁 / 自建 / 芯片 / 能源」的最优组合。</a:t>
            </a:r>
          </a:p>
        </p:txBody>
      </p:sp>
      <p:sp>
        <p:nvSpPr>
          <p:cNvPr id="37" name="Rectangle 36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SemiAnalysis《中国 AI 基础设施热潮》｜ 2026-10-19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CDB2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11416284" y="6334963"/>
            <a:ext cx="51206" cy="5120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541219" y="274320"/>
            <a:ext cx="900668" cy="9052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5400" b="1">
                <a:solidFill>
                  <a:srgbClr val="E0E4E8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03 · 路线之争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租赁还是自建：五种资产配置基因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这不是轻资产与重资产的偏好，是对资本结构、业务周期与芯片策略的综合下注。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48255" y="1929765"/>
            <a:ext cx="274320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← 全部自建　　　　全部租赁 →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79412" y="1929765"/>
            <a:ext cx="137160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租赁 / 自建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2309241"/>
            <a:ext cx="1152144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100" b="0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字节跳动</a:t>
            </a:r>
          </a:p>
        </p:txBody>
      </p:sp>
      <p:sp>
        <p:nvSpPr>
          <p:cNvPr id="10" name="Rectangle 9"/>
          <p:cNvSpPr/>
          <p:nvPr/>
        </p:nvSpPr>
        <p:spPr>
          <a:xfrm>
            <a:off x="2048255" y="2418968"/>
            <a:ext cx="4384852" cy="11430"/>
          </a:xfrm>
          <a:prstGeom prst="rect">
            <a:avLst/>
          </a:prstGeom>
          <a:solidFill>
            <a:srgbClr val="DCE0E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267498" y="2407081"/>
            <a:ext cx="3946367" cy="50292"/>
          </a:xfrm>
          <a:prstGeom prst="rect">
            <a:avLst/>
          </a:prstGeom>
          <a:solidFill>
            <a:srgbClr val="86ADD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2210805" y="2375077"/>
            <a:ext cx="113385" cy="113385"/>
          </a:xfrm>
          <a:prstGeom prst="ellipse">
            <a:avLst/>
          </a:prstGeom>
          <a:solidFill>
            <a:srgbClr val="F6F9FC"/>
          </a:solidFill>
          <a:ln w="22225">
            <a:solidFill>
              <a:srgbClr val="133E57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157173" y="2375077"/>
            <a:ext cx="113385" cy="113385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79412" y="2300097"/>
            <a:ext cx="1371600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1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95%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79412" y="2492883"/>
            <a:ext cx="1371600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5%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9808" y="2894457"/>
            <a:ext cx="1152144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100" b="0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阿里巴巴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048255" y="3004185"/>
            <a:ext cx="4384852" cy="11430"/>
          </a:xfrm>
          <a:prstGeom prst="rect">
            <a:avLst/>
          </a:prstGeom>
          <a:solidFill>
            <a:srgbClr val="DCE0E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714500" y="2992297"/>
            <a:ext cx="1052364" cy="50292"/>
          </a:xfrm>
          <a:prstGeom prst="rect">
            <a:avLst/>
          </a:prstGeom>
          <a:solidFill>
            <a:srgbClr val="86ADD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3657807" y="2960293"/>
            <a:ext cx="113385" cy="113385"/>
          </a:xfrm>
          <a:prstGeom prst="ellipse">
            <a:avLst/>
          </a:prstGeom>
          <a:solidFill>
            <a:srgbClr val="F6F9FC"/>
          </a:solidFill>
          <a:ln w="22225">
            <a:solidFill>
              <a:srgbClr val="133E57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4710171" y="2960293"/>
            <a:ext cx="113385" cy="113385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79412" y="2885313"/>
            <a:ext cx="1371600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1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62%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79412" y="3078099"/>
            <a:ext cx="1371600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38%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9808" y="3479673"/>
            <a:ext cx="1152144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100" b="0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百度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048255" y="3589400"/>
            <a:ext cx="4384852" cy="11430"/>
          </a:xfrm>
          <a:prstGeom prst="rect">
            <a:avLst/>
          </a:prstGeom>
          <a:solidFill>
            <a:srgbClr val="DCE0E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3802197" y="3577513"/>
            <a:ext cx="876970" cy="50292"/>
          </a:xfrm>
          <a:prstGeom prst="rect">
            <a:avLst/>
          </a:prstGeom>
          <a:solidFill>
            <a:srgbClr val="86ADD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3745504" y="3545509"/>
            <a:ext cx="113385" cy="113385"/>
          </a:xfrm>
          <a:prstGeom prst="ellipse">
            <a:avLst/>
          </a:prstGeom>
          <a:solidFill>
            <a:srgbClr val="F6F9FC"/>
          </a:solidFill>
          <a:ln w="22225">
            <a:solidFill>
              <a:srgbClr val="133E57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4622474" y="3545509"/>
            <a:ext cx="113385" cy="113385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579412" y="3470528"/>
            <a:ext cx="1371600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1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60%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79412" y="3663314"/>
            <a:ext cx="1371600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40%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49808" y="4064889"/>
            <a:ext cx="1152144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100" b="0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腾讯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048255" y="4174617"/>
            <a:ext cx="4384852" cy="11430"/>
          </a:xfrm>
          <a:prstGeom prst="rect">
            <a:avLst/>
          </a:prstGeom>
          <a:solidFill>
            <a:srgbClr val="DCE0E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152985" y="4162729"/>
            <a:ext cx="175394" cy="50292"/>
          </a:xfrm>
          <a:prstGeom prst="rect">
            <a:avLst/>
          </a:prstGeom>
          <a:solidFill>
            <a:srgbClr val="86ADD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4271686" y="4187418"/>
            <a:ext cx="113385" cy="113385"/>
          </a:xfrm>
          <a:prstGeom prst="ellipse">
            <a:avLst/>
          </a:prstGeom>
          <a:solidFill>
            <a:srgbClr val="F6F9FC"/>
          </a:solidFill>
          <a:ln w="22225">
            <a:solidFill>
              <a:srgbClr val="133E57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4096292" y="4074032"/>
            <a:ext cx="113385" cy="113385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146584" y="4130725"/>
            <a:ext cx="12801" cy="113385"/>
          </a:xfrm>
          <a:prstGeom prst="rect">
            <a:avLst/>
          </a:prstGeom>
          <a:solidFill>
            <a:srgbClr val="86ADD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579412" y="4055745"/>
            <a:ext cx="1371600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1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48%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79412" y="4248531"/>
            <a:ext cx="1371600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52%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49808" y="4650105"/>
            <a:ext cx="1152144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100" b="0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华为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048255" y="4759833"/>
            <a:ext cx="4384852" cy="11430"/>
          </a:xfrm>
          <a:prstGeom prst="rect">
            <a:avLst/>
          </a:prstGeom>
          <a:solidFill>
            <a:srgbClr val="DCE0E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2267498" y="4747945"/>
            <a:ext cx="3946367" cy="50292"/>
          </a:xfrm>
          <a:prstGeom prst="rect">
            <a:avLst/>
          </a:prstGeom>
          <a:solidFill>
            <a:srgbClr val="86ADD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6157173" y="4715941"/>
            <a:ext cx="113385" cy="113385"/>
          </a:xfrm>
          <a:prstGeom prst="ellipse">
            <a:avLst/>
          </a:prstGeom>
          <a:solidFill>
            <a:srgbClr val="F6F9FC"/>
          </a:solidFill>
          <a:ln w="22225">
            <a:solidFill>
              <a:srgbClr val="133E57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2210805" y="4715941"/>
            <a:ext cx="113385" cy="113385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579412" y="4640961"/>
            <a:ext cx="1371600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1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5%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579412" y="4833747"/>
            <a:ext cx="1371600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95%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728215" y="5313044"/>
            <a:ext cx="6400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0%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920642" y="5313044"/>
            <a:ext cx="6400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50%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113068" y="5313044"/>
            <a:ext cx="6400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100%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49808" y="5313044"/>
            <a:ext cx="1152144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自建 ←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8183651" y="2240661"/>
            <a:ext cx="3258235" cy="1207008"/>
          </a:xfrm>
          <a:prstGeom prst="roundRect">
            <a:avLst>
              <a:gd name="adj" fmla="val 3500"/>
            </a:avLst>
          </a:prstGeom>
          <a:solidFill>
            <a:srgbClr val="FBF8F0"/>
          </a:solidFill>
          <a:ln w="6350">
            <a:solidFill>
              <a:srgbClr val="D9DDE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8457971" y="2514980"/>
            <a:ext cx="2709595" cy="360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腾讯 48/52 是五家中最接近均衡的一家，也是唯一自建过半的头部平台。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8183651" y="3612261"/>
            <a:ext cx="3258235" cy="1207008"/>
          </a:xfrm>
          <a:prstGeom prst="roundRect">
            <a:avLst>
              <a:gd name="adj" fmla="val 3500"/>
            </a:avLst>
          </a:prstGeom>
          <a:solidFill>
            <a:srgbClr val="EDF3F9"/>
          </a:solidFill>
          <a:ln w="6350">
            <a:solidFill>
              <a:srgbClr val="D9DDE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8457971" y="3886580"/>
            <a:ext cx="2709595" cy="360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口径：原文未给出各家具体比例，此为基于 SemiAnalysis 描述的示意整理。</a:t>
            </a:r>
          </a:p>
        </p:txBody>
      </p:sp>
      <p:sp>
        <p:nvSpPr>
          <p:cNvPr id="53" name="Rectangle 52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SemiAnalysis《中国 AI 基础设施热潮》｜ 2026-10-19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  <p:sp>
        <p:nvSpPr>
          <p:cNvPr id="56" name="Rectangle 55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CDB2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11416284" y="6334963"/>
            <a:ext cx="51206" cy="5120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541219" y="274320"/>
            <a:ext cx="900668" cy="9052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5400" b="1">
                <a:solidFill>
                  <a:srgbClr val="E0E4E8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04 · 五强画像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五种基因，一张表看完</a:t>
            </a:r>
          </a:p>
        </p:txBody>
      </p:sp>
      <p:sp>
        <p:nvSpPr>
          <p:cNvPr id="6" name="Rectangle 5"/>
          <p:cNvSpPr/>
          <p:nvPr/>
        </p:nvSpPr>
        <p:spPr>
          <a:xfrm>
            <a:off x="749808" y="1792224"/>
            <a:ext cx="9784080" cy="9525"/>
          </a:xfrm>
          <a:prstGeom prst="rect">
            <a:avLst/>
          </a:prstGeom>
          <a:solidFill>
            <a:srgbClr val="939AA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892808"/>
            <a:ext cx="1106424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厂商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84248" y="1892808"/>
            <a:ext cx="877824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容量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90088" y="1892808"/>
            <a:ext cx="1380743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路线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98848" y="1892808"/>
            <a:ext cx="3438144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基础设施关键词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65008" y="1892808"/>
            <a:ext cx="2340864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关键 AI 产品驱动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8" y="2148776"/>
            <a:ext cx="110642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字节跳动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84248" y="2148776"/>
            <a:ext cx="87782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5.3GW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90088" y="2148776"/>
            <a:ext cx="138074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几乎全部租赁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98848" y="2148776"/>
            <a:ext cx="343814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轻资产、需求定义者、批发型签约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65008" y="2148776"/>
            <a:ext cx="234086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豆包、Seedance、抖音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49808" y="2515552"/>
            <a:ext cx="9784080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9808" y="2520124"/>
            <a:ext cx="110642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阿里巴巴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84248" y="2520124"/>
            <a:ext cx="87782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3.9GW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990088" y="2520124"/>
            <a:ext cx="138074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混合：租赁略多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98848" y="2520124"/>
            <a:ext cx="343814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CUBE 5.0 模块化、100 天交付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65008" y="2520124"/>
            <a:ext cx="234086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通义千问、阿里云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49808" y="2886900"/>
            <a:ext cx="9784080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49808" y="2891472"/>
            <a:ext cx="110642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腾讯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984248" y="2891472"/>
            <a:ext cx="87782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2.4GW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990088" y="2891472"/>
            <a:ext cx="138074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混合：最均衡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498848" y="2891472"/>
            <a:ext cx="343814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模块化先行者（2014 年第三代）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065008" y="2891472"/>
            <a:ext cx="234086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混元、微信、游戏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49808" y="3258248"/>
            <a:ext cx="9784080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49808" y="3262820"/>
            <a:ext cx="110642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百度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984248" y="3262820"/>
            <a:ext cx="87782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1.1GW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990088" y="3262820"/>
            <a:ext cx="138074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混合：租赁高于自建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498848" y="3262820"/>
            <a:ext cx="343814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先卖后租、昆仑芯外售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065008" y="3262820"/>
            <a:ext cx="234086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文心一言、百度智能云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49808" y="3629596"/>
            <a:ext cx="9784080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49808" y="3634168"/>
            <a:ext cx="110642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华为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984248" y="3634168"/>
            <a:ext cx="87782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1.0GW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990088" y="3634168"/>
            <a:ext cx="138074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几乎全部自建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498848" y="3634168"/>
            <a:ext cx="343814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垂直整合、CloudMatrix 超节点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065008" y="3634168"/>
            <a:ext cx="234086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昇腾、盘古、华为云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49808" y="4000944"/>
            <a:ext cx="9784080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749808" y="4256976"/>
            <a:ext cx="9782784" cy="10972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749808" y="4256976"/>
            <a:ext cx="22225" cy="27432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96112" y="4270692"/>
            <a:ext cx="9636480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容量与占比按 SemiAnalysis 中国数据中心模型估算，口径为 IT 电力容量；关键 AI 产品驱动为原文归纳。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749808" y="4695888"/>
            <a:ext cx="5259830" cy="1224978"/>
          </a:xfrm>
          <a:prstGeom prst="roundRect">
            <a:avLst>
              <a:gd name="adj" fmla="val 3500"/>
            </a:avLst>
          </a:prstGeom>
          <a:solidFill>
            <a:srgbClr val="EDF3F9"/>
          </a:solidFill>
          <a:ln w="6350">
            <a:solidFill>
              <a:srgbClr val="D9DDE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Rounded Rectangle 45"/>
          <p:cNvSpPr/>
          <p:nvPr/>
        </p:nvSpPr>
        <p:spPr>
          <a:xfrm>
            <a:off x="6229094" y="4695888"/>
            <a:ext cx="4303497" cy="1224978"/>
          </a:xfrm>
          <a:prstGeom prst="roundRect">
            <a:avLst>
              <a:gd name="adj" fmla="val 3500"/>
            </a:avLst>
          </a:prstGeom>
          <a:solidFill>
            <a:srgbClr val="EDF3F9"/>
          </a:solidFill>
          <a:ln w="6350">
            <a:solidFill>
              <a:srgbClr val="D9DDE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1024127" y="4970208"/>
            <a:ext cx="4711190" cy="1825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租赁买的是什么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24127" y="5280787"/>
            <a:ext cx="4711190" cy="36575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4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交付快、位置灵活；把土地、电力与并网风险转移给运营商；适合训练负载的阶段性爆发。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503414" y="4970208"/>
            <a:ext cx="3754857" cy="1825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自建买的是什么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503414" y="5280787"/>
            <a:ext cx="3754857" cy="36575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4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长期 TCO 更低；可定制供电、制冷与网络架构；与自研芯片协同；数据安全可控。</a:t>
            </a:r>
          </a:p>
        </p:txBody>
      </p:sp>
      <p:sp>
        <p:nvSpPr>
          <p:cNvPr id="51" name="Rectangle 50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SemiAnalysis《中国 AI 基础设施热潮》｜ 2026-10-19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06</a:t>
            </a:r>
          </a:p>
        </p:txBody>
      </p:sp>
      <p:sp>
        <p:nvSpPr>
          <p:cNvPr id="54" name="Rectangle 53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CDB2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11416284" y="6334963"/>
            <a:ext cx="51206" cy="5120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541219" y="274320"/>
            <a:ext cx="900668" cy="9052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5400" b="1">
                <a:solidFill>
                  <a:srgbClr val="E0E4E8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05 · 资本拐点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350 → 1000 亿美元：三家首次同时 FCF 转负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字节、阿里、腾讯、百度四家合计资本开支三年跃升，中国互联网巨头正在发生基因突变。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749808" y="4480941"/>
            <a:ext cx="5236311" cy="11430"/>
          </a:xfrm>
          <a:prstGeom prst="rect">
            <a:avLst/>
          </a:prstGeom>
          <a:solidFill>
            <a:srgbClr val="B4B9C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252728" y="3835042"/>
            <a:ext cx="731520" cy="645898"/>
          </a:xfrm>
          <a:prstGeom prst="rect">
            <a:avLst/>
          </a:prstGeom>
          <a:solidFill>
            <a:srgbClr val="719EC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95528" y="3524146"/>
            <a:ext cx="1645920" cy="2346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400" b="1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$35B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8" y="4608957"/>
            <a:ext cx="164592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0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2024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322243" y="3558228"/>
            <a:ext cx="731520" cy="922712"/>
          </a:xfrm>
          <a:prstGeom prst="rect">
            <a:avLst/>
          </a:prstGeom>
          <a:solidFill>
            <a:srgbClr val="719EC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865043" y="3247332"/>
            <a:ext cx="1645920" cy="2346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400" b="1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$50B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865043" y="4608957"/>
            <a:ext cx="164592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0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2025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391759" y="2635515"/>
            <a:ext cx="731520" cy="1845425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934559" y="2324619"/>
            <a:ext cx="1645920" cy="2346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4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$100B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34559" y="4608957"/>
            <a:ext cx="164592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0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2026E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9808" y="2021205"/>
            <a:ext cx="5236311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2024 → 2026　两年 ×2.9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65062" y="2076069"/>
            <a:ext cx="14630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97A1AC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38798" y="2076069"/>
            <a:ext cx="4903088" cy="2125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2000"/>
              </a:lnSpc>
            </a:pPr>
            <a:r>
              <a:rPr sz="10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阿里：</a:t>
            </a: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Q2 资本开支 676.78 亿元，同比 +75%，自由现金流转负约 446.7 亿元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65062" y="2416683"/>
            <a:ext cx="14630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97A1AC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38798" y="2416683"/>
            <a:ext cx="4903088" cy="2125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2000"/>
              </a:lnSpc>
            </a:pPr>
            <a:r>
              <a:rPr sz="10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腾讯：</a:t>
            </a: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Q2 资本开支 527.8 亿元，同比 +176%；自 2005 年以来首次 FCF 转负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65062" y="2757297"/>
            <a:ext cx="14630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97A1AC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38798" y="2757297"/>
            <a:ext cx="4903088" cy="2125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2000"/>
              </a:lnSpc>
            </a:pPr>
            <a:r>
              <a:rPr sz="10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百度：</a:t>
            </a: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Q2 资本开支约 113.9 亿元，同比接近翻倍，FCF 流出 79.54 亿元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65062" y="3097911"/>
            <a:ext cx="14630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97A1AC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38798" y="3097911"/>
            <a:ext cx="4903088" cy="2125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2000"/>
              </a:lnSpc>
            </a:pPr>
            <a:r>
              <a:rPr sz="10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预付款：</a:t>
            </a: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腾讯当季 593 亿元付款中约 514 亿元为算力采购预付款，款项一经支付即形成现金流支出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65062" y="4581525"/>
            <a:ext cx="5076824" cy="938022"/>
          </a:xfrm>
          <a:prstGeom prst="roundRect">
            <a:avLst>
              <a:gd name="adj" fmla="val 3500"/>
            </a:avLst>
          </a:prstGeom>
          <a:solidFill>
            <a:srgbClr val="FBF8F0"/>
          </a:solidFill>
          <a:ln w="6350">
            <a:solidFill>
              <a:srgbClr val="D9DDE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511366" y="4855845"/>
            <a:ext cx="25400" cy="389382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639382" y="4855845"/>
            <a:ext cx="4327016" cy="38938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6000"/>
              </a:lnSpc>
            </a:pPr>
            <a:r>
              <a:rPr sz="10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FCF 转负是资本前置的主动选择，不是经营恶化。这批投资将在未来 3—5 年通过 AI 云服务、模型 API、广告效率提升与推荐系统升级回收。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SemiAnalysis《中国 AI 基础设施热潮》｜ 2026-10-19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07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CDB2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11416284" y="6334963"/>
            <a:ext cx="51206" cy="5120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541219" y="274320"/>
            <a:ext cx="900668" cy="9052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5400" b="1">
                <a:solidFill>
                  <a:srgbClr val="E0E4E8"/>
                </a:solidFill>
                <a:latin typeface="微软雅黑"/>
                <a:ea typeface="微软雅黑"/>
                <a:cs typeface="微软雅黑"/>
              </a:rPr>
              <a:t>06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06 · 结构性矛盾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容量追上了，效率没有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1755648"/>
            <a:ext cx="4327017" cy="1039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62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10—30%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2999232"/>
            <a:ext cx="4327017" cy="4328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1200" b="1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国产 AI 加速芯片的单位功耗算力
仅为进口芯片的比例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3767328"/>
            <a:ext cx="4327017" cy="355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高盛 2026 年 7 月报告。同期国产芯片出货份额预计已超过 50%，单位算力的资本支出是进口芯片的 2—4 倍。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55767" y="1810512"/>
            <a:ext cx="5986119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日均 Token 产出量对比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55767" y="3694176"/>
            <a:ext cx="5986119" cy="11430"/>
          </a:xfrm>
          <a:prstGeom prst="rect">
            <a:avLst/>
          </a:prstGeom>
          <a:solidFill>
            <a:srgbClr val="B8BEC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918807" y="2468879"/>
            <a:ext cx="4523079" cy="274320"/>
          </a:xfrm>
          <a:prstGeom prst="rect">
            <a:avLst/>
          </a:prstGeom>
          <a:solidFill>
            <a:srgbClr val="133E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455767" y="2459736"/>
            <a:ext cx="133502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英伟达 H800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551615" y="2459736"/>
            <a:ext cx="1188720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1.0×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918807" y="3090672"/>
            <a:ext cx="1492616" cy="27432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455767" y="3081528"/>
            <a:ext cx="133502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华为 910C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21151" y="3081528"/>
            <a:ext cx="1188720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1/3 ~ 1/6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55767" y="4096512"/>
            <a:ext cx="22225" cy="274320"/>
          </a:xfrm>
          <a:prstGeom prst="rect">
            <a:avLst/>
          </a:prstGeom>
          <a:solidFill>
            <a:srgbClr val="ABB4B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602071" y="4110228"/>
            <a:ext cx="5839815" cy="3088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工信部：截至 6 月底中国智能算力 2185 EFLOPS（FP16），同比 +177%，但全国算力设施整体上架率仅 71.4%。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49808" y="4608576"/>
            <a:ext cx="4398501" cy="1042098"/>
          </a:xfrm>
          <a:prstGeom prst="roundRect">
            <a:avLst>
              <a:gd name="adj" fmla="val 3500"/>
            </a:avLst>
          </a:prstGeom>
          <a:solidFill>
            <a:srgbClr val="FBF8F0"/>
          </a:solidFill>
          <a:ln w="6350">
            <a:solidFill>
              <a:srgbClr val="D9DDE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5367765" y="4608576"/>
            <a:ext cx="6074121" cy="1042098"/>
          </a:xfrm>
          <a:prstGeom prst="roundRect">
            <a:avLst>
              <a:gd name="adj" fmla="val 3500"/>
            </a:avLst>
          </a:prstGeom>
          <a:solidFill>
            <a:srgbClr val="FBF8F0"/>
          </a:solidFill>
          <a:ln w="6350">
            <a:solidFill>
              <a:srgbClr val="D9DDE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24127" y="4882896"/>
            <a:ext cx="3849861" cy="1825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系统级堆叠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24127" y="5193474"/>
            <a:ext cx="3849861" cy="1828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4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用更大规模集群与高速互联，把单卡差距堆叠成系统优势。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42085" y="4882896"/>
            <a:ext cx="5525481" cy="1825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软件级补课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42085" y="5193474"/>
            <a:ext cx="5525481" cy="1828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4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算法优化、稀疏化、量化与通信重叠，DeepSeek V4 是最佳注脚。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SemiAnalysis《中国 AI 基础设施热潮》｜ 2026-10-19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08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CDB2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11416284" y="6334963"/>
            <a:ext cx="51206" cy="5120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33E57"/>
              </a:gs>
              <a:gs pos="100000">
                <a:srgbClr val="0B1B3B"/>
              </a:gs>
            </a:gsLst>
            <a:lin ang="8100000" scaled="0"/>
          </a:gra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07 · 系统级堆叠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49808"/>
            <a:ext cx="7964195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华为的答案：384 颗芯片换 4 倍功耗</a:t>
            </a:r>
          </a:p>
        </p:txBody>
      </p:sp>
      <p:sp>
        <p:nvSpPr>
          <p:cNvPr id="5" name="Rectangle 4"/>
          <p:cNvSpPr/>
          <p:nvPr/>
        </p:nvSpPr>
        <p:spPr>
          <a:xfrm>
            <a:off x="749808" y="1335024"/>
            <a:ext cx="2194560" cy="3175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1719072"/>
            <a:ext cx="2325547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sz="4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1.7</a:t>
            </a:r>
            <a:r>
              <a:rPr sz="1400" b="0">
                <a:solidFill>
                  <a:srgbClr val="9DA4B1"/>
                </a:solidFill>
                <a:latin typeface="微软雅黑"/>
                <a:ea typeface="微软雅黑"/>
                <a:cs typeface="微软雅黑"/>
              </a:rPr>
              <a:t> 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2322576"/>
            <a:ext cx="2325547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C0C4CC"/>
                </a:solidFill>
                <a:latin typeface="微软雅黑"/>
                <a:ea typeface="微软雅黑"/>
                <a:cs typeface="微软雅黑"/>
              </a:rPr>
              <a:t>BF16 峰值算力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2560320"/>
            <a:ext cx="2325547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8A92A1"/>
                </a:solidFill>
                <a:latin typeface="微软雅黑"/>
                <a:ea typeface="微软雅黑"/>
                <a:cs typeface="微软雅黑"/>
              </a:rPr>
              <a:t>约 300 PFLOPS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77691" y="1719072"/>
            <a:ext cx="2325547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sz="4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3.6</a:t>
            </a:r>
            <a:r>
              <a:rPr sz="1400" b="0">
                <a:solidFill>
                  <a:srgbClr val="9DA4B1"/>
                </a:solidFill>
                <a:latin typeface="微软雅黑"/>
                <a:ea typeface="微软雅黑"/>
                <a:cs typeface="微软雅黑"/>
              </a:rPr>
              <a:t> 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77691" y="2322576"/>
            <a:ext cx="2325547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C0C4CC"/>
                </a:solidFill>
                <a:latin typeface="微软雅黑"/>
                <a:ea typeface="微软雅黑"/>
                <a:cs typeface="微软雅黑"/>
              </a:rPr>
              <a:t>内存容量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05575" y="1719072"/>
            <a:ext cx="2325547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sz="4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2.1</a:t>
            </a:r>
            <a:r>
              <a:rPr sz="1400" b="0">
                <a:solidFill>
                  <a:srgbClr val="9DA4B1"/>
                </a:solidFill>
                <a:latin typeface="微软雅黑"/>
                <a:ea typeface="微软雅黑"/>
                <a:cs typeface="微软雅黑"/>
              </a:rPr>
              <a:t> 倍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05575" y="2322576"/>
            <a:ext cx="2325547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C0C4CC"/>
                </a:solidFill>
                <a:latin typeface="微软雅黑"/>
                <a:ea typeface="微软雅黑"/>
                <a:cs typeface="微软雅黑"/>
              </a:rPr>
              <a:t>互联带宽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33459" y="1719072"/>
            <a:ext cx="2325547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sz="4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4.0</a:t>
            </a:r>
            <a:r>
              <a:rPr sz="1400" b="0">
                <a:solidFill>
                  <a:srgbClr val="9DA4B1"/>
                </a:solidFill>
                <a:latin typeface="微软雅黑"/>
                <a:ea typeface="微软雅黑"/>
                <a:cs typeface="微软雅黑"/>
              </a:rPr>
              <a:t> 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33459" y="2322576"/>
            <a:ext cx="2325547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C0C4CC"/>
                </a:solidFill>
                <a:latin typeface="微软雅黑"/>
                <a:ea typeface="微软雅黑"/>
                <a:cs typeface="微软雅黑"/>
              </a:rPr>
              <a:t>功耗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33459" y="2560320"/>
            <a:ext cx="2325547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8A92A1"/>
                </a:solidFill>
                <a:latin typeface="微软雅黑"/>
                <a:ea typeface="微软雅黑"/>
                <a:cs typeface="微软雅黑"/>
              </a:rPr>
              <a:t>代价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9808" y="2889504"/>
            <a:ext cx="7964195" cy="20396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6000"/>
              </a:lnSpc>
            </a:pPr>
            <a:r>
              <a:rPr sz="1100" b="0">
                <a:solidFill>
                  <a:srgbClr val="C9CDD4"/>
                </a:solidFill>
                <a:latin typeface="微软雅黑"/>
                <a:ea typeface="微软雅黑"/>
                <a:cs typeface="微软雅黑"/>
              </a:rPr>
              <a:t>CloudMatrix 384 将 384 颗 Ascend 910C 经 HCCS/UnifiedBus 聚合成单一逻辑单元，对标 NVIDIA GB200 NVL72。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49808" y="3602736"/>
            <a:ext cx="9782784" cy="826769"/>
          </a:xfrm>
          <a:prstGeom prst="roundRect">
            <a:avLst>
              <a:gd name="adj" fmla="val 3500"/>
            </a:avLst>
          </a:prstGeom>
          <a:solidFill>
            <a:srgbClr val="1A2947"/>
          </a:solidFill>
          <a:ln w="6350">
            <a:solidFill>
              <a:srgbClr val="484635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96111" y="3877056"/>
            <a:ext cx="25400" cy="278129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24127" y="3877056"/>
            <a:ext cx="9032976" cy="27812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6000"/>
              </a:lnSpc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华为的判断是：在中国西部廉价电力与东数西算背景下，电力不是首要约束，系统规模才是。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9808" y="4718304"/>
            <a:ext cx="14630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717B8D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3544" y="4718304"/>
            <a:ext cx="9609048" cy="2125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2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2026-09-30：</a:t>
            </a:r>
            <a:r>
              <a:rPr sz="1050" b="0">
                <a:solidFill>
                  <a:srgbClr val="CED1D8"/>
                </a:solidFill>
                <a:latin typeface="微软雅黑"/>
                <a:ea typeface="微软雅黑"/>
                <a:cs typeface="微软雅黑"/>
              </a:rPr>
              <a:t>DeepSeek 与华为联合开源 6 个模块，涵盖计算、通信、TileLang 语言及 128 卡超节点方案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9808" y="5040630"/>
            <a:ext cx="14630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717B8D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3544" y="5040630"/>
            <a:ext cx="9609048" cy="2125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2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TileLang：</a:t>
            </a:r>
            <a:r>
              <a:rPr sz="1050" b="0">
                <a:solidFill>
                  <a:srgbClr val="CED1D8"/>
                </a:solidFill>
                <a:latin typeface="微软雅黑"/>
                <a:ea typeface="微软雅黑"/>
                <a:cs typeface="微软雅黑"/>
              </a:rPr>
              <a:t>被定位为 CUDA 的替代性高级编程语言；同期 Ascend 960DT 发布从 2027 年底提前至 2027 年第一季度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5E697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717B8D"/>
                </a:solidFill>
                <a:latin typeface="微软雅黑"/>
                <a:ea typeface="微软雅黑"/>
                <a:cs typeface="微软雅黑"/>
              </a:rPr>
              <a:t>SemiAnalysis《中国 AI 基础设施热潮》｜ 2026-10-19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717B8D"/>
                </a:solidFill>
                <a:latin typeface="微软雅黑"/>
                <a:ea typeface="微软雅黑"/>
                <a:cs typeface="微软雅黑"/>
              </a:rPr>
              <a:t>09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AE943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11416284" y="6334963"/>
            <a:ext cx="51206" cy="5120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541219" y="274320"/>
            <a:ext cx="900668" cy="9052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5400" b="1">
                <a:solidFill>
                  <a:srgbClr val="E0E4E8"/>
                </a:solidFill>
                <a:latin typeface="微软雅黑"/>
                <a:ea typeface="微软雅黑"/>
                <a:cs typeface="微软雅黑"/>
              </a:rPr>
              <a:t>08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08 · 交付周期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18 个月 → 100 天：把算力当工厂造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交付速度本身已成为战略变量。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749808" y="4298061"/>
            <a:ext cx="5236311" cy="11430"/>
          </a:xfrm>
          <a:prstGeom prst="rect">
            <a:avLst/>
          </a:prstGeom>
          <a:solidFill>
            <a:srgbClr val="B8BEC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353312" y="2567734"/>
            <a:ext cx="960120" cy="1730326"/>
          </a:xfrm>
          <a:prstGeom prst="rect">
            <a:avLst/>
          </a:prstGeom>
          <a:solidFill>
            <a:srgbClr val="909AA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87552" y="2256838"/>
            <a:ext cx="1691640" cy="2514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500" b="1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18 个月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7552" y="4426076"/>
            <a:ext cx="169164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0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云计算时代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422827" y="3144510"/>
            <a:ext cx="960120" cy="1153550"/>
          </a:xfrm>
          <a:prstGeom prst="rect">
            <a:avLst/>
          </a:prstGeom>
          <a:solidFill>
            <a:srgbClr val="719EC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057067" y="2833614"/>
            <a:ext cx="1691640" cy="2514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500" b="1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12 个月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57067" y="4426076"/>
            <a:ext cx="169164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0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AI 时代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92343" y="3980834"/>
            <a:ext cx="960120" cy="317226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126583" y="3669938"/>
            <a:ext cx="1691640" cy="2514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5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≈ 100 天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26583" y="4426076"/>
            <a:ext cx="169164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0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阿里 CUBE 5.0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11696" y="1984629"/>
            <a:ext cx="4730191" cy="1938528"/>
          </a:xfrm>
          <a:prstGeom prst="roundRect">
            <a:avLst>
              <a:gd name="adj" fmla="val 3500"/>
            </a:avLst>
          </a:prstGeom>
          <a:solidFill>
            <a:srgbClr val="FBF8F0"/>
          </a:solidFill>
          <a:ln w="6350">
            <a:solidFill>
              <a:srgbClr val="D9DDE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986016" y="2258949"/>
            <a:ext cx="4181551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CUBE 5.0 的 100 天拆解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86016" y="2606421"/>
            <a:ext cx="3450031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工厂预制 + 场地准备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436047" y="2588133"/>
            <a:ext cx="73152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30 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86016" y="2975229"/>
            <a:ext cx="3450031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现场安装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436047" y="2956941"/>
            <a:ext cx="73152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50 天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86016" y="3344037"/>
            <a:ext cx="3450031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调试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436047" y="3325749"/>
            <a:ext cx="73152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20 天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49808" y="5504688"/>
            <a:ext cx="22225" cy="274320"/>
          </a:xfrm>
          <a:prstGeom prst="rect">
            <a:avLst/>
          </a:prstGeom>
          <a:solidFill>
            <a:srgbClr val="ABB4B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96112" y="5518403"/>
            <a:ext cx="10545775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2022 年 2 月启动的「东数西算」工程已布局 8 个国家算力枢纽节点、10 个国家数据中心集群；内蒙古呼和浩特—乌兰察布被列为以训练业务为主的增长区域，安徽芜湖承接长三角推理与云计算。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SemiAnalysis《中国 AI 基础设施热潮》｜ 2026-10-19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10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CDB2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11416284" y="6334963"/>
            <a:ext cx="51206" cy="5120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541219" y="274320"/>
            <a:ext cx="900668" cy="9052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5400" b="1">
                <a:solidFill>
                  <a:srgbClr val="E0E4E8"/>
                </a:solidFill>
                <a:latin typeface="微软雅黑"/>
                <a:ea typeface="微软雅黑"/>
                <a:cs typeface="微软雅黑"/>
              </a:rPr>
              <a:t>09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09 · 供给侧错配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旧机房空置，新批发稀缺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1810512"/>
            <a:ext cx="4327017" cy="1919605"/>
          </a:xfrm>
          <a:prstGeom prst="roundRect">
            <a:avLst>
              <a:gd name="adj" fmla="val 3500"/>
            </a:avLst>
          </a:prstGeom>
          <a:solidFill>
            <a:srgbClr val="EDF3F9"/>
          </a:solidFill>
          <a:ln w="6350">
            <a:solidFill>
              <a:srgbClr val="D9DDE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4127" y="2084831"/>
            <a:ext cx="3778377" cy="5547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02000"/>
              </a:lnSpc>
            </a:pPr>
            <a:r>
              <a:rPr sz="40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约 1/3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4127" y="2694431"/>
            <a:ext cx="3778377" cy="17335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三大国有电信运营商仍持有的全国容量占比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4127" y="2922650"/>
            <a:ext cx="3778377" cy="313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多为面向散户出租低功率机架的旧机房，物理上难以承载 AI 服务器的高功率密度，空置率居高不下；新建批发型设施则被快速填满。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55767" y="1847088"/>
            <a:ext cx="5986119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与此同时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55767" y="2231136"/>
            <a:ext cx="14630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97A1AC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29503" y="2231136"/>
            <a:ext cx="5812383" cy="2125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2000"/>
              </a:lnSpc>
            </a:pPr>
            <a:r>
              <a:rPr sz="10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1.3GW：</a:t>
            </a: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2026 上半年万国数据（GDS）与世纪互联（VNET）合计签约出售的批发型容量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55767" y="2590038"/>
            <a:ext cx="14630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97A1AC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29503" y="2590038"/>
            <a:ext cx="5812383" cy="2125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2000"/>
              </a:lnSpc>
            </a:pPr>
            <a:r>
              <a:rPr sz="10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1/3：</a:t>
            </a: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这两家只捕获了字节与阿里 2024—2026 年至今订单的约三分之一，其余流向未上市运营商与地方国资平台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55767" y="3124962"/>
            <a:ext cx="14630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97A1AC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29503" y="3124962"/>
            <a:ext cx="5812383" cy="2125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2000"/>
              </a:lnSpc>
            </a:pPr>
            <a:r>
              <a:rPr sz="10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4GW：</a:t>
            </a: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SemiAnalysis 预计中国超大规模科技企业海外租赁容量将在 2026—2029 年间翻倍至接近 4GW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55767" y="3659885"/>
            <a:ext cx="14630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97A1AC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29503" y="3659885"/>
            <a:ext cx="5812383" cy="2125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2000"/>
              </a:lnSpc>
            </a:pPr>
            <a:r>
              <a:rPr sz="10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出海：</a:t>
            </a: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这个数字仍低估了实际离岸算力——它不含从西方云厂商租赁的数十万张 GPU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49808" y="4791456"/>
            <a:ext cx="10692079" cy="771143"/>
          </a:xfrm>
          <a:prstGeom prst="roundRect">
            <a:avLst>
              <a:gd name="adj" fmla="val 3500"/>
            </a:avLst>
          </a:prstGeom>
          <a:solidFill>
            <a:srgbClr val="FBF8F0"/>
          </a:solidFill>
          <a:ln w="6350">
            <a:solidFill>
              <a:srgbClr val="D9DDE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96111" y="5065776"/>
            <a:ext cx="25400" cy="222503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24127" y="5065776"/>
            <a:ext cx="9942271" cy="2225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6000"/>
              </a:lnSpc>
            </a:pPr>
            <a:r>
              <a:rPr sz="12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新建批发型设施被快速填满，传统零售型机房几乎无人问津；字节既是最大租户，也是整个批发型数据中心市场的价格制定者。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SemiAnalysis《中国 AI 基础设施热潮》｜ 2026-10-19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11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CDB2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11416284" y="6334963"/>
            <a:ext cx="51206" cy="5120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541219" y="274320"/>
            <a:ext cx="900668" cy="9052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5400" b="1">
                <a:solidFill>
                  <a:srgbClr val="E0E4E8"/>
                </a:solidFill>
                <a:latin typeface="微软雅黑"/>
                <a:ea typeface="微软雅黑"/>
                <a:cs typeface="微软雅黑"/>
              </a:rPr>
              <a:t>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10 · 两条技术栈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CUDA 与 CANN/TileLang：分叉而非替代</a:t>
            </a:r>
          </a:p>
        </p:txBody>
      </p:sp>
      <p:sp>
        <p:nvSpPr>
          <p:cNvPr id="6" name="Rectangle 5"/>
          <p:cNvSpPr/>
          <p:nvPr/>
        </p:nvSpPr>
        <p:spPr>
          <a:xfrm>
            <a:off x="749808" y="1792224"/>
            <a:ext cx="9784080" cy="9525"/>
          </a:xfrm>
          <a:prstGeom prst="rect">
            <a:avLst/>
          </a:prstGeom>
          <a:solidFill>
            <a:srgbClr val="939AA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892808"/>
            <a:ext cx="1060704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维度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38528" y="1892808"/>
            <a:ext cx="4169664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美国 / 进口技术栈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36208" y="1892808"/>
            <a:ext cx="4169664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中国自主技术栈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2148776"/>
            <a:ext cx="106070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代表芯片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38528" y="2148776"/>
            <a:ext cx="416966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NVIDIA H100 / H800 / B200 / GB200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36208" y="2148776"/>
            <a:ext cx="416966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华为昇腾 910C / 950 / 960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49808" y="2460688"/>
            <a:ext cx="9784080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2465260"/>
            <a:ext cx="106070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制程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38528" y="2465260"/>
            <a:ext cx="416966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TSMC 4N / 4NP 等先进制程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36208" y="2465260"/>
            <a:ext cx="416966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SMIC N+2（7nm 等效）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49808" y="2777172"/>
            <a:ext cx="9784080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9808" y="2781744"/>
            <a:ext cx="106070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单卡算力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38528" y="2781744"/>
            <a:ext cx="416966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H100 FP16 约 989 TFLOPS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36208" y="2781744"/>
            <a:ext cx="416966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910C FP16 约 800 TFLOPS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49808" y="3093656"/>
            <a:ext cx="9784080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49808" y="3098228"/>
            <a:ext cx="106070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芯片互联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938528" y="3098228"/>
            <a:ext cx="416966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NVLink 900 GB/s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36208" y="3098228"/>
            <a:ext cx="416966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HCCS / UnifiedBus 约 600 GB/s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49808" y="3410140"/>
            <a:ext cx="9784080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49808" y="3414712"/>
            <a:ext cx="106070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软件栈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938528" y="3414712"/>
            <a:ext cx="416966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CUDA、PyTorch、Triton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236208" y="3414712"/>
            <a:ext cx="416966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CANN、MindSpore、TileLang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49808" y="3726624"/>
            <a:ext cx="9784080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49808" y="3731196"/>
            <a:ext cx="106070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系统策略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938528" y="3731196"/>
            <a:ext cx="416966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单卡性能优先，NVL72 系统级封装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236208" y="3731196"/>
            <a:ext cx="416966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超节点堆叠，用规模换单卡差距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49808" y="4043108"/>
            <a:ext cx="9784080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49808" y="4047680"/>
            <a:ext cx="106070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核心优势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938528" y="4047680"/>
            <a:ext cx="416966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生态成熟、单卡能效高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36208" y="4047680"/>
            <a:ext cx="416966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自主可控、超节点规模、本地供应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749808" y="4359592"/>
            <a:ext cx="9784080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749808" y="4597336"/>
            <a:ext cx="22225" cy="274320"/>
          </a:xfrm>
          <a:prstGeom prst="rect">
            <a:avLst/>
          </a:prstGeom>
          <a:solidFill>
            <a:srgbClr val="ABB4B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96112" y="4611052"/>
            <a:ext cx="9636480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芯片参数为公开规格与第三方估算。出口管制意外加速了中国自主栈的成熟 —— 两条栈将长期并行，形成两个相对独立的算力体系。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749808" y="4963096"/>
            <a:ext cx="4972930" cy="1224978"/>
          </a:xfrm>
          <a:prstGeom prst="roundRect">
            <a:avLst>
              <a:gd name="adj" fmla="val 3500"/>
            </a:avLst>
          </a:prstGeom>
          <a:solidFill>
            <a:srgbClr val="EDF3F9"/>
          </a:solidFill>
          <a:ln w="6350">
            <a:solidFill>
              <a:srgbClr val="D9DDE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Rounded Rectangle 40"/>
          <p:cNvSpPr/>
          <p:nvPr/>
        </p:nvSpPr>
        <p:spPr>
          <a:xfrm>
            <a:off x="5942194" y="4963096"/>
            <a:ext cx="4590397" cy="1224978"/>
          </a:xfrm>
          <a:prstGeom prst="roundRect">
            <a:avLst>
              <a:gd name="adj" fmla="val 3500"/>
            </a:avLst>
          </a:prstGeom>
          <a:solidFill>
            <a:srgbClr val="EDF3F9"/>
          </a:solidFill>
          <a:ln w="6350">
            <a:solidFill>
              <a:srgbClr val="D9DDE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1024127" y="5237416"/>
            <a:ext cx="4424290" cy="1825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单卡差距：系统级补课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24127" y="5547994"/>
            <a:ext cx="4424290" cy="1828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4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用超节点堆叠弥补单卡差距。CloudMatrix 384 算力更高，代价是约 4 倍功耗。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216514" y="5237416"/>
            <a:ext cx="4041757" cy="1825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单卡差距：软件级补课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216514" y="5547994"/>
            <a:ext cx="4041757" cy="36575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4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算法优化、稀疏化、量化与通信重叠。DeepSeek V4 是第一款针对 Ascend 大规模优化的主流模型。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SemiAnalysis《中国 AI 基础设施热潮》｜ 2026-10-19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12</a:t>
            </a:r>
          </a:p>
        </p:txBody>
      </p:sp>
      <p:sp>
        <p:nvSpPr>
          <p:cNvPr id="49" name="Rectangle 48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CDB2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11416284" y="6334963"/>
            <a:ext cx="51206" cy="5120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33E57"/>
              </a:gs>
              <a:gs pos="100000">
                <a:srgbClr val="0B1B3B"/>
              </a:gs>
            </a:gsLst>
            <a:lin ang="8100000" scaled="0"/>
          </a:gra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252527" y="5250759"/>
            <a:ext cx="68945" cy="68945"/>
          </a:xfrm>
          <a:prstGeom prst="ellipse">
            <a:avLst/>
          </a:prstGeom>
          <a:solidFill>
            <a:srgbClr val="37494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248168" y="5442996"/>
            <a:ext cx="77663" cy="77663"/>
          </a:xfrm>
          <a:prstGeom prst="ellipse">
            <a:avLst/>
          </a:prstGeom>
          <a:solidFill>
            <a:srgbClr val="434D3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243809" y="5635233"/>
            <a:ext cx="86380" cy="86380"/>
          </a:xfrm>
          <a:prstGeom prst="ellipse">
            <a:avLst/>
          </a:prstGeom>
          <a:solidFill>
            <a:srgbClr val="4F50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239451" y="5827471"/>
            <a:ext cx="95097" cy="95097"/>
          </a:xfrm>
          <a:prstGeom prst="ellipse">
            <a:avLst/>
          </a:prstGeom>
          <a:solidFill>
            <a:srgbClr val="5B54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451738" y="5253374"/>
            <a:ext cx="63715" cy="63715"/>
          </a:xfrm>
          <a:prstGeom prst="ellipse">
            <a:avLst/>
          </a:prstGeom>
          <a:solidFill>
            <a:srgbClr val="30474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447379" y="5445611"/>
            <a:ext cx="72432" cy="72432"/>
          </a:xfrm>
          <a:prstGeom prst="ellipse">
            <a:avLst/>
          </a:prstGeom>
          <a:solidFill>
            <a:srgbClr val="3C4A4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443021" y="5637849"/>
            <a:ext cx="81149" cy="81149"/>
          </a:xfrm>
          <a:prstGeom prst="ellipse">
            <a:avLst/>
          </a:prstGeom>
          <a:solidFill>
            <a:srgbClr val="484E3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438662" y="5830086"/>
            <a:ext cx="89867" cy="89867"/>
          </a:xfrm>
          <a:prstGeom prst="ellipse">
            <a:avLst/>
          </a:prstGeom>
          <a:solidFill>
            <a:srgbClr val="5452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650949" y="5255989"/>
            <a:ext cx="58485" cy="58485"/>
          </a:xfrm>
          <a:prstGeom prst="ellipse">
            <a:avLst/>
          </a:prstGeom>
          <a:solidFill>
            <a:srgbClr val="29454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646590" y="5448226"/>
            <a:ext cx="67202" cy="67202"/>
          </a:xfrm>
          <a:prstGeom prst="ellipse">
            <a:avLst/>
          </a:prstGeom>
          <a:solidFill>
            <a:srgbClr val="35484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0642232" y="5640464"/>
            <a:ext cx="75919" cy="75919"/>
          </a:xfrm>
          <a:prstGeom prst="ellipse">
            <a:avLst/>
          </a:prstGeom>
          <a:solidFill>
            <a:srgbClr val="414C4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637873" y="5832701"/>
            <a:ext cx="84636" cy="84636"/>
          </a:xfrm>
          <a:prstGeom prst="ellipse">
            <a:avLst/>
          </a:prstGeom>
          <a:solidFill>
            <a:srgbClr val="4D50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0850160" y="5258604"/>
            <a:ext cx="53254" cy="53254"/>
          </a:xfrm>
          <a:prstGeom prst="ellipse">
            <a:avLst/>
          </a:prstGeom>
          <a:solidFill>
            <a:srgbClr val="21425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0845802" y="5450842"/>
            <a:ext cx="61971" cy="61971"/>
          </a:xfrm>
          <a:prstGeom prst="ellipse">
            <a:avLst/>
          </a:prstGeom>
          <a:solidFill>
            <a:srgbClr val="2D46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841443" y="5643079"/>
            <a:ext cx="70689" cy="70689"/>
          </a:xfrm>
          <a:prstGeom prst="ellipse">
            <a:avLst/>
          </a:prstGeom>
          <a:solidFill>
            <a:srgbClr val="394A4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837084" y="5835316"/>
            <a:ext cx="79406" cy="79406"/>
          </a:xfrm>
          <a:prstGeom prst="ellipse">
            <a:avLst/>
          </a:prstGeom>
          <a:solidFill>
            <a:srgbClr val="454D3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1049371" y="5261219"/>
            <a:ext cx="48024" cy="48024"/>
          </a:xfrm>
          <a:prstGeom prst="ellipse">
            <a:avLst/>
          </a:prstGeom>
          <a:solidFill>
            <a:srgbClr val="1A405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1045013" y="5453457"/>
            <a:ext cx="56741" cy="56741"/>
          </a:xfrm>
          <a:prstGeom prst="ellipse">
            <a:avLst/>
          </a:prstGeom>
          <a:solidFill>
            <a:srgbClr val="26444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1040654" y="5645694"/>
            <a:ext cx="65458" cy="65458"/>
          </a:xfrm>
          <a:prstGeom prst="ellipse">
            <a:avLst/>
          </a:prstGeom>
          <a:solidFill>
            <a:srgbClr val="32484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1036295" y="5837931"/>
            <a:ext cx="74176" cy="74176"/>
          </a:xfrm>
          <a:prstGeom prst="ellipse">
            <a:avLst/>
          </a:prstGeom>
          <a:solidFill>
            <a:srgbClr val="3E4B4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1248583" y="5263835"/>
            <a:ext cx="42793" cy="42793"/>
          </a:xfrm>
          <a:prstGeom prst="ellipse">
            <a:avLst/>
          </a:prstGeom>
          <a:solidFill>
            <a:srgbClr val="133E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1244224" y="5456072"/>
            <a:ext cx="51511" cy="51511"/>
          </a:xfrm>
          <a:prstGeom prst="ellipse">
            <a:avLst/>
          </a:prstGeom>
          <a:solidFill>
            <a:srgbClr val="1F425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1239865" y="5648309"/>
            <a:ext cx="60228" cy="60228"/>
          </a:xfrm>
          <a:prstGeom prst="ellipse">
            <a:avLst/>
          </a:prstGeom>
          <a:solidFill>
            <a:srgbClr val="2B454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11235507" y="5840547"/>
            <a:ext cx="68945" cy="68945"/>
          </a:xfrm>
          <a:prstGeom prst="ellipse">
            <a:avLst/>
          </a:prstGeom>
          <a:solidFill>
            <a:srgbClr val="37494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结语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49808" y="749808"/>
            <a:ext cx="7964195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2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五条洞察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49808" y="1335024"/>
            <a:ext cx="2194560" cy="3175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49808" y="1700784"/>
            <a:ext cx="47548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316736" y="1687068"/>
            <a:ext cx="6054166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资产配置取代单纯容量竞赛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316736" y="1975104"/>
            <a:ext cx="6054166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A2A8B5"/>
                </a:solidFill>
                <a:latin typeface="微软雅黑"/>
                <a:ea typeface="微软雅黑"/>
                <a:cs typeface="微软雅黑"/>
              </a:rPr>
              <a:t>胜负手不是谁的数据中心多，而是租赁 / 自建 / 芯片 / 能源的最优组合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49808" y="2456180"/>
            <a:ext cx="47548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316736" y="2442463"/>
            <a:ext cx="6054166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软件优化正在重塑硬件价值函数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316736" y="2730499"/>
            <a:ext cx="6054166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A2A8B5"/>
                </a:solidFill>
                <a:latin typeface="微软雅黑"/>
                <a:ea typeface="微软雅黑"/>
                <a:cs typeface="微软雅黑"/>
              </a:rPr>
              <a:t>算力的度量单位正从 FLOPS 转向「有效 Token 成本」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49808" y="3211575"/>
            <a:ext cx="47548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316736" y="3197859"/>
            <a:ext cx="6054166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能源与区域布局成为硬约束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316736" y="3485895"/>
            <a:ext cx="6054166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A2A8B5"/>
                </a:solidFill>
                <a:latin typeface="微软雅黑"/>
                <a:ea typeface="微软雅黑"/>
                <a:cs typeface="微软雅黑"/>
              </a:rPr>
              <a:t>西部廉价绿电支撑训练，东部低时延节点支撑推理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49808" y="3966971"/>
            <a:ext cx="47548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316736" y="3953255"/>
            <a:ext cx="6054166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现金流拐点只是第一阶段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316736" y="4241291"/>
            <a:ext cx="6054166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A2A8B5"/>
                </a:solidFill>
                <a:latin typeface="微软雅黑"/>
                <a:ea typeface="微软雅黑"/>
                <a:cs typeface="微软雅黑"/>
              </a:rPr>
              <a:t>AI 商业化进度将决定这批重资产的投资回报周期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49808" y="4722367"/>
            <a:ext cx="47548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16736" y="4708651"/>
            <a:ext cx="6054166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两条技术栈将长期并行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316736" y="4996687"/>
            <a:ext cx="6054166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A2A8B5"/>
                </a:solidFill>
                <a:latin typeface="微软雅黑"/>
                <a:ea typeface="微软雅黑"/>
                <a:cs typeface="微软雅黑"/>
              </a:rPr>
              <a:t>出口管制意外加速了中国自主栈的成熟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183651" y="1737360"/>
            <a:ext cx="3258235" cy="23444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1300" b="1">
                <a:solidFill>
                  <a:srgbClr val="D3D6DC"/>
                </a:solidFill>
                <a:latin typeface="微软雅黑"/>
                <a:ea typeface="微软雅黑"/>
                <a:cs typeface="微软雅黑"/>
              </a:rPr>
              <a:t>24GW 不是终点，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183651" y="2066543"/>
            <a:ext cx="3258235" cy="3467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21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是入场券。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8183651" y="2779776"/>
            <a:ext cx="3258235" cy="1327404"/>
          </a:xfrm>
          <a:prstGeom prst="roundRect">
            <a:avLst>
              <a:gd name="adj" fmla="val 3500"/>
            </a:avLst>
          </a:prstGeom>
          <a:solidFill>
            <a:srgbClr val="1A2947"/>
          </a:solidFill>
          <a:ln w="6350">
            <a:solidFill>
              <a:srgbClr val="37445E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8329955" y="3054096"/>
            <a:ext cx="25400" cy="778764"/>
          </a:xfrm>
          <a:prstGeom prst="rect">
            <a:avLst/>
          </a:prstGeom>
          <a:solidFill>
            <a:srgbClr val="9198A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8457971" y="3054096"/>
            <a:ext cx="2508427" cy="7787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6000"/>
              </a:lnSpc>
            </a:pPr>
            <a:r>
              <a:rPr sz="10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在电力、芯片、资本、政策的约束下，如何以最高效率把算力转化为 AI 产品竞争力 —— 答案没有统一标准，但方向已经清晰。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183651" y="4590288"/>
            <a:ext cx="3258235" cy="36575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4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下一阶段竞赛的胜负手，是把「容量、资本、芯片、软件、能源」五要素拧成一股绳。</a:t>
            </a:r>
          </a:p>
        </p:txBody>
      </p:sp>
      <p:sp>
        <p:nvSpPr>
          <p:cNvPr id="51" name="Rectangle 50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5E697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717B8D"/>
                </a:solidFill>
                <a:latin typeface="微软雅黑"/>
                <a:ea typeface="微软雅黑"/>
                <a:cs typeface="微软雅黑"/>
              </a:rPr>
              <a:t>SemiAnalysis《中国 AI 基础设施热潮》｜ 2026-10-19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717B8D"/>
                </a:solidFill>
                <a:latin typeface="微软雅黑"/>
                <a:ea typeface="微软雅黑"/>
                <a:cs typeface="微软雅黑"/>
              </a:rPr>
              <a:t>13</a:t>
            </a:r>
          </a:p>
        </p:txBody>
      </p:sp>
      <p:sp>
        <p:nvSpPr>
          <p:cNvPr id="54" name="Rectangle 53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AE943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11416284" y="6334963"/>
            <a:ext cx="51206" cy="5120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来源、口径与已知问题</a:t>
            </a:r>
          </a:p>
        </p:txBody>
      </p:sp>
      <p:sp>
        <p:nvSpPr>
          <p:cNvPr id="5" name="Rectangle 4"/>
          <p:cNvSpPr/>
          <p:nvPr/>
        </p:nvSpPr>
        <p:spPr>
          <a:xfrm>
            <a:off x="749808" y="1792224"/>
            <a:ext cx="9784080" cy="9525"/>
          </a:xfrm>
          <a:prstGeom prst="rect">
            <a:avLst/>
          </a:prstGeom>
          <a:solidFill>
            <a:srgbClr val="939AA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1892808"/>
            <a:ext cx="1197864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项目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75688" y="1892808"/>
            <a:ext cx="8330183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说明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2148776"/>
            <a:ext cx="119786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主要来源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75688" y="2148776"/>
            <a:ext cx="833018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SemiAnalysis《中国 AI 基础设施热潮》（2026-09-25），本篇转载自公众号「SI云原生智能算力架构」（2026-10-19）</a:t>
            </a:r>
          </a:p>
        </p:txBody>
      </p:sp>
      <p:sp>
        <p:nvSpPr>
          <p:cNvPr id="10" name="Rectangle 9"/>
          <p:cNvSpPr/>
          <p:nvPr/>
        </p:nvSpPr>
        <p:spPr>
          <a:xfrm>
            <a:off x="749808" y="2451544"/>
            <a:ext cx="9784080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49808" y="2456116"/>
            <a:ext cx="119786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核心口径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75688" y="2456116"/>
            <a:ext cx="833018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数据中心容量均指 IT 电力容量（MW / GW），非 GPU 数量或 FLOPS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49808" y="2758884"/>
            <a:ext cx="9784080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2763456"/>
            <a:ext cx="119786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交叉来源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75688" y="2763456"/>
            <a:ext cx="833018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高盛 2026 年 7 月报告（芯片效率、出货份额）；工信部 2026 年 7 月数据（智能算力规模与上架率）；各公司 2026 年第二季度财报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49808" y="3066224"/>
            <a:ext cx="9784080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9808" y="3070796"/>
            <a:ext cx="119786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估算标注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075688" y="3070796"/>
            <a:ext cx="8330183" cy="335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容量与占比为 SemiAnalysis 估算；华为 Ascend 收入约 120 亿美元为第三方估算；CloudMatrix 对标数值为 SemiAnalysis 估算；租赁/自建比例为示意整理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49808" y="3543744"/>
            <a:ext cx="9784080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49808" y="3548316"/>
            <a:ext cx="119786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图注编号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075688" y="3548316"/>
            <a:ext cx="833018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原文正文将全球对比图标为「图1」，图内烘焙标题为「图2」，本稿以图内标题为准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49808" y="3851084"/>
            <a:ext cx="9784080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9808" y="3855656"/>
            <a:ext cx="119786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原文矛盾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075688" y="3855656"/>
            <a:ext cx="833018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原文称中国「已超过 EMEA 14GW 与亚太其他 15GW 的总和」，但两者合计 29GW 高于 24GW，本稿保留原值未作修正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49808" y="4158424"/>
            <a:ext cx="9784080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49808" y="4162996"/>
            <a:ext cx="119786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配图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075688" y="4162996"/>
            <a:ext cx="833018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原文 9 张配图均为公众号自制图，本稿图表按原文数据重绘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49808" y="4465764"/>
            <a:ext cx="9784080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749808" y="4758372"/>
            <a:ext cx="22225" cy="274320"/>
          </a:xfrm>
          <a:prstGeom prst="rect">
            <a:avLst/>
          </a:prstGeom>
          <a:solidFill>
            <a:srgbClr val="ABB4B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96112" y="4772088"/>
            <a:ext cx="9636480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本稿所有数字均可回溯至 content.txt；凡原文未给出的口径均已在对应页标注。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SemiAnalysis《中国 AI 基础设施热潮》｜ 2026-10-19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14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CDB2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11416284" y="6334963"/>
            <a:ext cx="51206" cy="5120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